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0"/>
  </p:notesMasterIdLst>
  <p:sldIdLst>
    <p:sldId id="256" r:id="rId2"/>
    <p:sldId id="335" r:id="rId3"/>
    <p:sldId id="336" r:id="rId4"/>
    <p:sldId id="259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33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3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39" r:id="rId37"/>
    <p:sldId id="290" r:id="rId38"/>
    <p:sldId id="291" r:id="rId39"/>
    <p:sldId id="292" r:id="rId40"/>
    <p:sldId id="340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3" r:id="rId51"/>
    <p:sldId id="362" r:id="rId52"/>
    <p:sldId id="304" r:id="rId53"/>
    <p:sldId id="363" r:id="rId54"/>
    <p:sldId id="364" r:id="rId55"/>
    <p:sldId id="305" r:id="rId56"/>
    <p:sldId id="365" r:id="rId57"/>
    <p:sldId id="366" r:id="rId58"/>
    <p:sldId id="306" r:id="rId59"/>
    <p:sldId id="341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42" r:id="rId68"/>
    <p:sldId id="314" r:id="rId69"/>
    <p:sldId id="315" r:id="rId70"/>
    <p:sldId id="316" r:id="rId71"/>
    <p:sldId id="317" r:id="rId72"/>
    <p:sldId id="318" r:id="rId73"/>
    <p:sldId id="343" r:id="rId74"/>
    <p:sldId id="319" r:id="rId75"/>
    <p:sldId id="320" r:id="rId76"/>
    <p:sldId id="321" r:id="rId77"/>
    <p:sldId id="322" r:id="rId78"/>
    <p:sldId id="323" r:id="rId79"/>
    <p:sldId id="324" r:id="rId80"/>
    <p:sldId id="325" r:id="rId81"/>
    <p:sldId id="344" r:id="rId82"/>
    <p:sldId id="326" r:id="rId83"/>
    <p:sldId id="327" r:id="rId84"/>
    <p:sldId id="328" r:id="rId85"/>
    <p:sldId id="330" r:id="rId86"/>
    <p:sldId id="332" r:id="rId87"/>
    <p:sldId id="333" r:id="rId88"/>
    <p:sldId id="334" r:id="rId8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2027" autoAdjust="0"/>
  </p:normalViewPr>
  <p:slideViewPr>
    <p:cSldViewPr>
      <p:cViewPr varScale="1">
        <p:scale>
          <a:sx n="89" d="100"/>
          <a:sy n="89" d="100"/>
        </p:scale>
        <p:origin x="1320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AA06-BCB7-4590-8255-C457F510022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BAF2-9209-4AF7-922A-8841D8AD2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0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1" dirty="0"/>
              <a:t>Physics Unit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AF2-9209-4AF7-922A-8841D8AD23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E27F61-F069-4348-96C6-D405203A87B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13B556-2616-42EA-B8BD-3E7F500CDDF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40BC6B-921D-48C7-AEA3-F6323B4B0E0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/>
                            </a:rPr>
                            <m:t>𝜌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𝐿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𝐴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𝐿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𝜌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𝜌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=1.72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−8</m:t>
                          </m:r>
                        </m:sup>
                      </m:sSup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𝑚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20−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𝑔𝑎𝑢𝑔𝑒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𝐿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1.72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−8</m:t>
                              </m:r>
                            </m:sup>
                          </m:s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5.2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−7</m:t>
                              </m:r>
                            </m:sup>
                          </m:s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.033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𝑚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16−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𝑔𝑎𝑢𝑔𝑒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𝐿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1.72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−8</m:t>
                              </m:r>
                            </m:sup>
                          </m:sSup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13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−7</m:t>
                              </m:r>
                            </m:sup>
                          </m:s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.013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𝑚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20−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𝑔𝑎𝑢𝑔𝑒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h𝑎𝑠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𝑎𝑏𝑜𝑢𝑡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3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𝑡𝑖𝑚𝑒𝑠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𝑡h𝑒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𝑟𝑒𝑠𝑖𝑠𝑡𝑎𝑛𝑐𝑒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98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𝑅=</a:t>
                </a:r>
                <a:r>
                  <a:rPr lang="en-US" altLang="en-US" b="0" i="0" dirty="0" smtClean="0">
                    <a:latin typeface="Cambria Math"/>
                  </a:rPr>
                  <a:t>𝜌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𝐿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/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 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𝑅/𝐿=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𝜌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/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𝜌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=1.72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×〖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〗^(−8)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𝑚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20−𝑔𝑎𝑢𝑔𝑒: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𝑅/𝐿=(1.72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×〖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〗^(−8) 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𝑚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)/(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5.2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×〖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〗^(−7) 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𝑚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^2 )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.033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/𝑚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16−𝑔𝑎𝑢𝑔𝑒: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𝑅/𝐿=(1.72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×〖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〗^(−8)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𝑚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)/(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13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×〖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〗^(−7) 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𝑚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^2 )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.013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/𝑚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20−𝑔𝑎𝑢𝑔𝑒 ℎ𝑎𝑠 𝑎𝑏𝑜𝑢𝑡 3 𝑡𝑖𝑚𝑒𝑠 𝑡ℎ𝑒 𝑟𝑒𝑠𝑖𝑠𝑡𝑎𝑛𝑐𝑒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1DBB1B2-FF94-401B-832A-1278750719BC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72C266A-C5B7-4230-AE66-136D231976C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F801C0-3B47-418C-B1C1-6B62CFA65D0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F23B4E-477E-4039-BD42-D8B596FF1379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9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Find new resistivity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</a:rPr>
                        <m:t>𝜌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4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alt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1+</m:t>
                          </m:r>
                          <m:d>
                            <m:d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3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  <a:cs typeface="Arial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  <a:cs typeface="Arial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b="0" i="1" dirty="0" smtClean="0">
                                      <a:latin typeface="Cambria Math"/>
                                      <a:cs typeface="Arial" charset="0"/>
                                    </a:rPr>
                                    <m:t>−2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i="1" dirty="0" smtClean="0">
                                      <a:latin typeface="Cambria Math"/>
                                      <a:cs typeface="Arial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i="1" dirty="0" smtClean="0">
                                      <a:latin typeface="Cambria Math"/>
                                      <a:cs typeface="Arial" charset="0"/>
                                    </a:rPr>
                                    <m:t>°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  <a:cs typeface="Arial" charset="0"/>
                                    </a:rPr>
                                    <m:t>𝐶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350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  <a:cs typeface="Arial" charset="0"/>
                                </a:rPr>
                                <m:t> 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°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−200 °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altLang="en-US" i="1" dirty="0" smtClean="0">
                          <a:latin typeface="Cambria Math"/>
                          <a:cs typeface="Arial" charset="0"/>
                        </a:rPr>
                        <m:t>=2.2</m:t>
                      </m:r>
                      <m:r>
                        <a:rPr lang="en-US" altLang="en-US" b="0" i="1" dirty="0" smtClean="0">
                          <a:latin typeface="Cambria Math"/>
                          <a:cs typeface="Arial" charset="0"/>
                        </a:rPr>
                        <m:t>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altLang="en-US" i="1" dirty="0" smtClean="0">
                              <a:latin typeface="Cambria Math"/>
                              <a:cs typeface="Arial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cs typeface="Arial" charset="0"/>
                            </a:rPr>
                            <m:t>−4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cs typeface="Arial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cs typeface="Arial" charset="0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cs typeface="Arial" charset="0"/>
                          <a:sym typeface="Symbol" pitchFamily="18" charset="2"/>
                        </a:rPr>
                        <m:t>𝑚</m:t>
                      </m:r>
                    </m:oMath>
                  </m:oMathPara>
                </a14:m>
                <a:endParaRPr lang="en-US" altLang="en-US" dirty="0">
                  <a:cs typeface="Arial" charset="0"/>
                  <a:sym typeface="Symbol" pitchFamily="18" charset="2"/>
                </a:endParaRPr>
              </a:p>
              <a:p>
                <a:pPr eaLnBrk="1" hangingPunct="1">
                  <a:buFont typeface="Symbol" pitchFamily="18" charset="2"/>
                  <a:buNone/>
                </a:pPr>
                <a:r>
                  <a:rPr lang="en-US" altLang="en-US" dirty="0">
                    <a:cs typeface="Arial" charset="0"/>
                    <a:sym typeface="Symbol" pitchFamily="18" charset="2"/>
                  </a:rPr>
                  <a:t>Find resistance</a:t>
                </a:r>
              </a:p>
              <a:p>
                <a:pPr lvl="1" eaLnBrk="1" hangingPunct="1">
                  <a:buFont typeface="Symbol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cs typeface="Arial" charset="0"/>
                          <a:sym typeface="Symbol" pitchFamily="18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cs typeface="Arial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cs typeface="Arial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b="0" i="1" dirty="0" smtClean="0">
                              <a:latin typeface="Cambria Math"/>
                              <a:cs typeface="Arial" charset="0"/>
                              <a:sym typeface="Symbol" pitchFamily="18" charset="2"/>
                            </a:rPr>
                            <m:t>𝜌</m:t>
                          </m:r>
                          <m:r>
                            <a:rPr lang="en-US" altLang="en-US" i="1" dirty="0" smtClean="0">
                              <a:latin typeface="Cambria Math"/>
                              <a:cs typeface="Arial" charset="0"/>
                              <a:sym typeface="Symbol" pitchFamily="18" charset="2"/>
                            </a:rPr>
                            <m:t>𝐿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cs typeface="Arial" charset="0"/>
                              <a:sym typeface="Symbol" pitchFamily="18" charset="2"/>
                            </a:rPr>
                            <m:t>𝐴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cs typeface="Arial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cs typeface="Arial" charset="0"/>
                              <a:sym typeface="Symbol" pitchFamily="18" charset="2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  <a:cs typeface="Arial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</a:rPr>
                                <m:t>2.2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  <a:cs typeface="Arial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  <a:cs typeface="Arial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b="0" i="1" dirty="0" smtClean="0">
                                      <a:latin typeface="Cambria Math"/>
                                      <a:cs typeface="Arial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altLang="en-US" b="0" i="1" dirty="0" smtClean="0">
                                  <a:latin typeface="Cambria Math"/>
                                  <a:cs typeface="Arial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dirty="0" smtClean="0">
                                  <a:latin typeface="Cambria Math"/>
                                  <a:cs typeface="Arial" charset="0"/>
                                  <a:sym typeface="Symbol" pitchFamily="18" charset="2"/>
                                </a:rPr>
                                <m:t>Ω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  <a:cs typeface="Arial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  <a:sym typeface="Symbol" pitchFamily="18" charset="2"/>
                                </a:rPr>
                                <m:t>1.3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cs typeface="Arial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−7</m:t>
                              </m:r>
                            </m:sup>
                          </m:sSup>
                          <m:r>
                            <a:rPr lang="en-US" altLang="en-US" b="0" i="1" dirty="0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=1430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239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Find new resistivity</a:t>
                </a: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</a:rPr>
                  <a:t>𝜌</a:t>
                </a:r>
                <a:r>
                  <a:rPr lang="en-US" altLang="en-US" i="0" dirty="0" smtClean="0">
                    <a:latin typeface="Cambria Math"/>
                  </a:rPr>
                  <a:t>=</a:t>
                </a:r>
                <a:r>
                  <a:rPr lang="en-US" altLang="en-US" b="0" i="0" dirty="0" smtClean="0">
                    <a:latin typeface="Cambria Math"/>
                  </a:rPr>
                  <a:t>(</a:t>
                </a:r>
                <a:r>
                  <a:rPr lang="en-US" altLang="en-US" i="0" dirty="0" smtClean="0">
                    <a:latin typeface="Cambria Math"/>
                  </a:rPr>
                  <a:t>4</a:t>
                </a:r>
                <a:r>
                  <a:rPr lang="en-US" altLang="en-US" b="0" i="0" dirty="0" smtClean="0">
                    <a:latin typeface="Cambria Math"/>
                  </a:rPr>
                  <a:t>×〖</a:t>
                </a:r>
                <a:r>
                  <a:rPr lang="en-US" altLang="en-US" i="0" dirty="0" smtClean="0">
                    <a:latin typeface="Cambria Math"/>
                  </a:rPr>
                  <a:t>10</a:t>
                </a:r>
                <a:r>
                  <a:rPr lang="en-US" altLang="en-US" b="0" i="0" dirty="0" smtClean="0">
                    <a:latin typeface="Cambria Math"/>
                  </a:rPr>
                  <a:t>〗^(−5) 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𝑚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[1+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3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×〖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10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〗^(−2)  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1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/(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°𝐶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))(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350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 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°𝐶−200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 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°𝐶)]=2.2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×〖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10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〗^(−4)  Ω</a:t>
                </a:r>
                <a:r>
                  <a:rPr lang="en-US" altLang="en-US" i="0" dirty="0" smtClean="0">
                    <a:latin typeface="Cambria Math"/>
                    <a:cs typeface="Arial" charset="0"/>
                    <a:sym typeface="Symbol" pitchFamily="18" charset="2"/>
                  </a:rPr>
                  <a:t>𝑚</a:t>
                </a:r>
                <a:endParaRPr lang="en-US" altLang="en-US" dirty="0" smtClean="0">
                  <a:cs typeface="Arial" charset="0"/>
                  <a:sym typeface="Symbol" pitchFamily="18" charset="2"/>
                </a:endParaRPr>
              </a:p>
              <a:p>
                <a:pPr eaLnBrk="1" hangingPunct="1">
                  <a:buFont typeface="Symbol" pitchFamily="18" charset="2"/>
                  <a:buNone/>
                </a:pPr>
                <a:r>
                  <a:rPr lang="en-US" altLang="en-US" dirty="0" smtClean="0">
                    <a:cs typeface="Arial" charset="0"/>
                    <a:sym typeface="Symbol" pitchFamily="18" charset="2"/>
                  </a:rPr>
                  <a:t>Find resistance</a:t>
                </a:r>
              </a:p>
              <a:p>
                <a:pPr lvl="1" eaLnBrk="1" hangingPunct="1">
                  <a:buFont typeface="Symbol" pitchFamily="18" charset="2"/>
                  <a:buNone/>
                </a:pPr>
                <a:r>
                  <a:rPr lang="en-US" altLang="en-US" i="0" dirty="0" smtClean="0">
                    <a:latin typeface="Cambria Math"/>
                    <a:cs typeface="Arial" charset="0"/>
                    <a:sym typeface="Symbol" pitchFamily="18" charset="2"/>
                  </a:rPr>
                  <a:t>𝑅=</a:t>
                </a:r>
                <a:r>
                  <a:rPr lang="en-US" altLang="en-US" b="0" i="0" dirty="0" smtClean="0">
                    <a:latin typeface="Cambria Math"/>
                    <a:cs typeface="Arial" charset="0"/>
                    <a:sym typeface="Symbol" pitchFamily="18" charset="2"/>
                  </a:rPr>
                  <a:t>𝜌</a:t>
                </a:r>
                <a:r>
                  <a:rPr lang="en-US" altLang="en-US" i="0" dirty="0" smtClean="0">
                    <a:latin typeface="Cambria Math"/>
                    <a:cs typeface="Arial" charset="0"/>
                    <a:sym typeface="Symbol" pitchFamily="18" charset="2"/>
                  </a:rPr>
                  <a:t>𝐿</a:t>
                </a:r>
                <a:r>
                  <a:rPr lang="en-US" altLang="en-US" b="0" i="0" dirty="0" smtClean="0">
                    <a:latin typeface="Cambria Math"/>
                    <a:cs typeface="Arial" charset="0"/>
                    <a:sym typeface="Symbol" pitchFamily="18" charset="2"/>
                  </a:rPr>
                  <a:t>/</a:t>
                </a:r>
                <a:r>
                  <a:rPr lang="en-US" altLang="en-US" i="0" dirty="0" smtClean="0">
                    <a:latin typeface="Cambria Math"/>
                    <a:cs typeface="Arial" charset="0"/>
                    <a:sym typeface="Symbol" pitchFamily="18" charset="2"/>
                  </a:rPr>
                  <a:t>𝐴=(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2.2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×〖</a:t>
                </a:r>
                <a:r>
                  <a:rPr lang="en-US" altLang="en-US" i="0" dirty="0" smtClean="0">
                    <a:latin typeface="Cambria Math"/>
                    <a:cs typeface="Arial" charset="0"/>
                  </a:rPr>
                  <a:t>10</a:t>
                </a:r>
                <a:r>
                  <a:rPr lang="en-US" altLang="en-US" b="0" i="0" dirty="0" smtClean="0">
                    <a:latin typeface="Cambria Math"/>
                    <a:cs typeface="Arial" charset="0"/>
                  </a:rPr>
                  <a:t>〗^(−4)  </a:t>
                </a:r>
                <a:r>
                  <a:rPr lang="en-US" altLang="en-US" b="0" i="0" dirty="0" smtClean="0">
                    <a:latin typeface="Cambria Math"/>
                    <a:cs typeface="Arial" charset="0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cs typeface="Arial" charset="0"/>
                    <a:sym typeface="Symbol" pitchFamily="18" charset="2"/>
                  </a:rPr>
                  <a:t>𝑚)(1.3𝑚)</a:t>
                </a:r>
                <a:r>
                  <a:rPr lang="en-US" altLang="en-US" i="0" dirty="0" smtClean="0">
                    <a:latin typeface="Cambria Math"/>
                    <a:cs typeface="Arial" charset="0"/>
                    <a:sym typeface="Symbol" pitchFamily="18" charset="2"/>
                  </a:rPr>
                  <a:t>/(</a:t>
                </a:r>
                <a:r>
                  <a:rPr lang="en-US" altLang="en-US" i="0" dirty="0" smtClean="0">
                    <a:latin typeface="Cambria Math"/>
                  </a:rPr>
                  <a:t>2</a:t>
                </a:r>
                <a:r>
                  <a:rPr lang="en-US" altLang="en-US" b="0" i="0" dirty="0" smtClean="0">
                    <a:latin typeface="Cambria Math"/>
                  </a:rPr>
                  <a:t>×〖</a:t>
                </a:r>
                <a:r>
                  <a:rPr lang="en-US" altLang="en-US" i="0" dirty="0" smtClean="0">
                    <a:latin typeface="Cambria Math"/>
                  </a:rPr>
                  <a:t>10</a:t>
                </a:r>
                <a:r>
                  <a:rPr lang="en-US" altLang="en-US" b="0" i="0" dirty="0" smtClean="0">
                    <a:latin typeface="Cambria Math"/>
                  </a:rPr>
                  <a:t>〗^(−7)  </a:t>
                </a:r>
                <a:r>
                  <a:rPr lang="en-US" altLang="en-US" i="0" dirty="0" smtClean="0">
                    <a:latin typeface="Cambria Math"/>
                  </a:rPr>
                  <a:t>𝑚</a:t>
                </a:r>
                <a:r>
                  <a:rPr lang="en-US" altLang="en-US" b="0" i="0" dirty="0" smtClean="0">
                    <a:latin typeface="Cambria Math"/>
                  </a:rPr>
                  <a:t>^2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</a:t>
                </a:r>
                <a:r>
                  <a:rPr lang="en-US" altLang="en-US" i="0" dirty="0" smtClean="0">
                    <a:latin typeface="Cambria Math"/>
                  </a:rPr>
                  <a:t>=1430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16C6EB-C7A7-4766-BC53-44939A1DF13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Current in some superconductors have be constant for many years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00E0E3-8F3C-4DC0-8285-6FFC020CECC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2A571C-62F4-447B-A2AA-AA72D9276B3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32E7A7-2F98-4112-BB73-07D66A71BF9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866A5C-6B77-4DEA-A441-43FA30EDD993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V=IR </a:t>
            </a:r>
            <a:r>
              <a:rPr lang="en-US" altLang="en-US">
                <a:sym typeface="Wingdings" pitchFamily="2" charset="2"/>
              </a:rPr>
              <a:t> I = V/R</a:t>
            </a: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F1EBAFD-06CC-483B-84AF-B9DB26273A35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Power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</a:rPr>
                                    <m:t>120</m:t>
                                  </m:r>
                                  <m:r>
                                    <a:rPr lang="en-US" altLang="en-US" b="0" i="1" dirty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1430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=10.1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>
                    <a:sym typeface="Symbol" pitchFamily="18" charset="2"/>
                  </a:rPr>
                  <a:t>Energy use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𝑊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err="1" smtClean="0">
                          <a:latin typeface="Cambria Math"/>
                          <a:sym typeface="Wingdings" pitchFamily="2" charset="2"/>
                        </a:rPr>
                        <m:t>𝑃𝑡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10.1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𝑊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86400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=872640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𝐽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00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Power</a:t>
                </a: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</a:rPr>
                  <a:t>𝑃=𝑉</a:t>
                </a:r>
                <a:r>
                  <a:rPr lang="en-US" altLang="en-US" b="0" i="0" dirty="0" smtClean="0">
                    <a:latin typeface="Cambria Math"/>
                  </a:rPr>
                  <a:t>^2/</a:t>
                </a:r>
                <a:r>
                  <a:rPr lang="en-US" altLang="en-US" i="0" dirty="0" smtClean="0">
                    <a:latin typeface="Cambria Math"/>
                  </a:rPr>
                  <a:t>𝑅=(120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𝑉)</a:t>
                </a:r>
                <a:r>
                  <a:rPr lang="en-US" altLang="en-US" b="0" i="0" dirty="0" smtClean="0">
                    <a:latin typeface="Cambria Math"/>
                  </a:rPr>
                  <a:t>^2/(</a:t>
                </a:r>
                <a:r>
                  <a:rPr lang="en-US" altLang="en-US" i="0" dirty="0" smtClean="0">
                    <a:latin typeface="Cambria Math"/>
                  </a:rPr>
                  <a:t>1430</a:t>
                </a:r>
                <a:r>
                  <a:rPr lang="en-US" altLang="en-US" b="0" i="0" dirty="0" smtClean="0">
                    <a:latin typeface="Cambria Math"/>
                  </a:rPr>
                  <a:t> 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=10.1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itchFamily="18" charset="2"/>
                  </a:rPr>
                  <a:t>Energy use</a:t>
                </a: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𝑃=𝑊/𝑡 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𝑊=</a:t>
                </a:r>
                <a:r>
                  <a:rPr lang="en-US" altLang="en-US" i="0" dirty="0" err="1" smtClean="0">
                    <a:latin typeface="Cambria Math"/>
                    <a:sym typeface="Wingdings" pitchFamily="2" charset="2"/>
                  </a:rPr>
                  <a:t>𝑃𝑡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=(10.1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𝑊)(86400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𝑠)=872640 𝐽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CF3DBE-1343-4A17-9D36-D82AD5222272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𝐸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0.0101 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𝑘𝑊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720 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</a:rPr>
                        <m:t>=7.272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𝑘𝑊h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𝐶𝑜𝑠𝑡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7.272 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𝑘𝑊h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$0.15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</a:rPr>
                        <m:t>=$1.09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3107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𝐸=(0.0101 𝑘𝑊)(720 ℎ)=7.272 𝑘𝑊ℎ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𝐶𝑜𝑠𝑡=(7.272 𝑘𝑊ℎ)($0.15)=$1.09</a:t>
                </a:r>
                <a:endParaRPr lang="en-US" altLang="en-US" dirty="0" smtClean="0"/>
              </a:p>
            </p:txBody>
          </p:sp>
        </mc:Fallback>
      </mc:AlternateContent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8355C2D-65EF-4F4E-8CB5-EA01A5A704CC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1649D8-BB70-4194-84D2-4C7D9BDF5BD9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2F2650-1632-47E8-BA79-FB55CBD9791A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</a:t>
            </a:r>
            <a:r>
              <a:rPr lang="en-US" altLang="en-US" baseline="-25000"/>
              <a:t>0</a:t>
            </a:r>
            <a:r>
              <a:rPr lang="en-US" altLang="en-US"/>
              <a:t> and V</a:t>
            </a:r>
            <a:r>
              <a:rPr lang="en-US" altLang="en-US" baseline="-25000"/>
              <a:t>0</a:t>
            </a:r>
            <a:r>
              <a:rPr lang="en-US" altLang="en-US"/>
              <a:t> stand for the maximum value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DD15D1-570C-4B69-B7F7-061076A5EDE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8270F8-EDEA-482B-A8B8-3EAE627A849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547ED6-6069-427A-8C83-0466AC388A72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156 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=110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: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𝐼𝑉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</a:rPr>
                        <m:t>60 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110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b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𝑟𝑚𝑠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=0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.55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60 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110 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i="1" dirty="0" smtClean="0">
                                      <a:latin typeface="Cambria Math" panose="02040503050406030204" pitchFamily="18" charset="0"/>
                                      <a:sym typeface="Wingdings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110</m:t>
                                  </m:r>
                                  <m:r>
                                    <a:rPr lang="en-US" altLang="en-US" b="0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 </m:t>
                                  </m:r>
                                  <m:r>
                                    <a:rPr lang="en-US" altLang="en-US" i="1" dirty="0" smtClean="0">
                                      <a:latin typeface="Cambria Math"/>
                                      <a:sym typeface="Wingdings" pitchFamily="2" charset="2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60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𝑊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202 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9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𝑉</a:t>
                </a:r>
                <a:r>
                  <a:rPr lang="en-US" altLang="en-US" b="0" i="0" dirty="0" smtClean="0">
                    <a:latin typeface="Cambria Math"/>
                  </a:rPr>
                  <a:t>_𝑟𝑚𝑠</a:t>
                </a:r>
                <a:r>
                  <a:rPr lang="en-US" altLang="en-US" i="0" dirty="0" smtClean="0">
                    <a:latin typeface="Cambria Math"/>
                  </a:rPr>
                  <a:t>=(156 𝑉)/</a:t>
                </a:r>
                <a:r>
                  <a:rPr lang="en-US" altLang="en-US" b="0" i="0" dirty="0" smtClean="0">
                    <a:latin typeface="Cambria Math"/>
                  </a:rPr>
                  <a:t>√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2=110 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𝐼</a:t>
                </a:r>
                <a:r>
                  <a:rPr lang="en-US" altLang="en-US" b="0" i="0" dirty="0" smtClean="0">
                    <a:latin typeface="Cambria Math"/>
                  </a:rPr>
                  <a:t>_𝑟𝑚𝑠</a:t>
                </a:r>
                <a:r>
                  <a:rPr lang="en-US" altLang="en-US" i="0" dirty="0" smtClean="0">
                    <a:latin typeface="Cambria Math"/>
                  </a:rPr>
                  <a:t>: 𝑃=𝐼𝑉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60 𝑊=𝐼(110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𝑉)  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𝐼_𝑟𝑚𝑠=0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.55 𝐴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𝑃=𝑉</a:t>
                </a:r>
                <a:r>
                  <a:rPr lang="en-US" altLang="en-US" b="0" i="0" dirty="0" smtClean="0">
                    <a:latin typeface="Cambria Math"/>
                  </a:rPr>
                  <a:t>^2/</a:t>
                </a:r>
                <a:r>
                  <a:rPr lang="en-US" altLang="en-US" i="0" dirty="0" smtClean="0">
                    <a:latin typeface="Cambria Math"/>
                  </a:rPr>
                  <a:t>𝑅 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60 𝑊=(110 𝑉)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^2/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   𝑅=(110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^2/(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60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𝑊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  202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DD36C6-FB3E-4704-B89D-ECE3F7952A4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Wire resistance varies directly with L and inversely with A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you use an extension cord, use one with thick wires and short length to reduce resistance</a:t>
            </a:r>
          </a:p>
          <a:p>
            <a:pPr eaLnBrk="1" hangingPunct="1"/>
            <a:r>
              <a:rPr lang="en-US" altLang="en-US"/>
              <a:t>Remember small gauge means big wires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09A87-BCB9-4782-B0B0-3C65F5FE41F3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Charge in 1 hour: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Δ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𝑄</m:t>
                      </m:r>
                      <m:r>
                        <a:rPr lang="en-US" altLang="en-US" i="1" dirty="0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Δ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Δ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𝑄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.2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3600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𝑠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=720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dirty="0"/>
                  <a:t>Energy:</a:t>
                </a:r>
              </a:p>
              <a:p>
                <a:pPr lvl="1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𝐸𝑃𝐸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err="1" smtClean="0">
                          <a:latin typeface="Cambria Math"/>
                        </a:rPr>
                        <m:t>𝑞𝑉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720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</a:rPr>
                        <m:t>12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=8640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𝐽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:r>
                  <a:rPr lang="en-US" altLang="en-US" dirty="0"/>
                  <a:t>The speakers usually don’t draw that much current.  They only draw that much current at their maximum volume.</a:t>
                </a:r>
              </a:p>
            </p:txBody>
          </p:sp>
        </mc:Choice>
        <mc:Fallback xmlns="">
          <p:sp>
            <p:nvSpPr>
              <p:cNvPr id="1095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Charge in 1 hour:</a:t>
                </a:r>
                <a:endParaRPr lang="en-US" altLang="en-US" dirty="0" smtClean="0"/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</a:rPr>
                  <a:t>𝐼=</a:t>
                </a:r>
                <a:r>
                  <a:rPr lang="en-US" altLang="en-US" b="0" i="0" dirty="0" smtClean="0">
                    <a:latin typeface="Cambria Math"/>
                  </a:rPr>
                  <a:t>Δ𝑄</a:t>
                </a:r>
                <a:r>
                  <a:rPr lang="en-US" altLang="en-US" i="0" dirty="0" smtClean="0">
                    <a:latin typeface="Cambria Math"/>
                  </a:rPr>
                  <a:t>/</a:t>
                </a:r>
                <a:r>
                  <a:rPr lang="en-US" altLang="en-US" b="0" i="0" dirty="0" smtClean="0">
                    <a:latin typeface="Cambria Math"/>
                  </a:rPr>
                  <a:t>Δ𝑡</a:t>
                </a:r>
                <a:r>
                  <a:rPr lang="en-US" altLang="en-US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Δ𝑄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Δ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𝑡=(.2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𝐴)(3600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𝑠)=720 𝐶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dirty="0" smtClean="0"/>
                  <a:t>Energy:</a:t>
                </a:r>
              </a:p>
              <a:p>
                <a:pPr lvl="1" eaLnBrk="1" hangingPunct="1"/>
                <a:r>
                  <a:rPr lang="en-US" altLang="en-US" i="0" dirty="0" smtClean="0">
                    <a:latin typeface="Cambria Math"/>
                  </a:rPr>
                  <a:t>𝐸𝑃𝐸=</a:t>
                </a:r>
                <a:r>
                  <a:rPr lang="en-US" altLang="en-US" i="0" dirty="0" err="1" smtClean="0">
                    <a:latin typeface="Cambria Math"/>
                  </a:rPr>
                  <a:t>𝑞𝑉</a:t>
                </a:r>
                <a:r>
                  <a:rPr lang="en-US" altLang="en-US" i="0" dirty="0" smtClean="0">
                    <a:latin typeface="Cambria Math"/>
                  </a:rPr>
                  <a:t>=(720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𝐶)12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𝑉=8640 𝐽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dirty="0" smtClean="0"/>
                  <a:t>The speakers usually don’t draw that much current.  They only draw that much current at their maximum volume.</a:t>
                </a:r>
              </a:p>
            </p:txBody>
          </p:sp>
        </mc:Fallback>
      </mc:AlternateContent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6644B-A26A-47CE-9F83-2E7F57A9BFE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</a:t>
            </a:r>
            <a:r>
              <a:rPr lang="en-US" baseline="0" dirty="0"/>
              <a:t> wires have higher R than thick wires</a:t>
            </a:r>
          </a:p>
          <a:p>
            <a:endParaRPr lang="en-US" baseline="0" dirty="0"/>
          </a:p>
          <a:p>
            <a:r>
              <a:rPr lang="en-US" baseline="0" dirty="0"/>
              <a:t>Heat can’t escape from coiled wires and they melt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AF2-9209-4AF7-922A-8841D8AD23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767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AF2-9209-4AF7-922A-8841D8AD23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78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765836-B8F0-4804-A459-63A3FB8AA1E0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9D483E-83F2-4CF8-A59E-9ED5D6F25583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R</a:t>
            </a:r>
            <a:r>
              <a:rPr lang="en-US" altLang="en-US" baseline="-25000"/>
              <a:t>s</a:t>
            </a:r>
            <a:r>
              <a:rPr lang="en-US" altLang="en-US"/>
              <a:t> is the equivalent resistance in </a:t>
            </a:r>
            <a:r>
              <a:rPr lang="en-US" altLang="en-US" b="1" i="1" u="sng"/>
              <a:t>S</a:t>
            </a:r>
            <a:r>
              <a:rPr lang="en-US" altLang="en-US"/>
              <a:t>eries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B20DBE-ECB6-47DB-B049-68E9BE226C04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Circuit board and </a:t>
            </a:r>
            <a:r>
              <a:rPr lang="en-US" altLang="en-US" dirty="0" err="1"/>
              <a:t>multimeter</a:t>
            </a:r>
            <a:r>
              <a:rPr lang="en-US" altLang="en-US" dirty="0"/>
              <a:t> to measure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/>
              <a:t>5.17 k</a:t>
            </a:r>
            <a:r>
              <a:rPr lang="en-US" dirty="0">
                <a:sym typeface="Symbol" pitchFamily="18" charset="2"/>
              </a:rPr>
              <a:t> + 10.09 k = 15.26</a:t>
            </a:r>
            <a:r>
              <a:rPr lang="en-US" baseline="0" dirty="0">
                <a:sym typeface="Symbol" pitchFamily="18" charset="2"/>
              </a:rPr>
              <a:t> k</a:t>
            </a:r>
            <a:r>
              <a:rPr lang="en-US" dirty="0">
                <a:sym typeface="Symbol" pitchFamily="18" charset="2"/>
              </a:rPr>
              <a:t>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7CD05B-23EE-4E28-918C-C228A80E460C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=3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altLang="en-US" b="0" i="0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+12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=36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120 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36 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=3.33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3.33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=26.7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	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3.33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12 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=40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𝐼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3.33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 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8 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=88.9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	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3.33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 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12 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=133.3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𝑃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=3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88.9 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𝑊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+133.3 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=400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	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𝑃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𝐼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  <a:sym typeface="Wingdings" pitchFamily="2" charset="2"/>
                                </a:rPr>
                              </m:ctrlPr>
                            </m:d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3.33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  <a:sym typeface="Wingdings" pitchFamily="2" charset="2"/>
                                </a:rPr>
                                <m:t> </m:t>
                              </m:r>
                              <m:r>
                                <a:rPr lang="en-US" altLang="en-US" i="1" dirty="0" smtClean="0">
                                  <a:latin typeface="Cambria Math"/>
                                  <a:sym typeface="Wingdings" pitchFamily="2" charset="2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36 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=400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𝑊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>
                    <a:latin typeface="+mj-lt"/>
                    <a:sym typeface="Symbol" pitchFamily="18" charset="2"/>
                  </a:rPr>
                  <a:t>Notice you can total the power and the voltage</a:t>
                </a:r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6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𝑅</a:t>
                </a:r>
                <a:r>
                  <a:rPr lang="en-US" altLang="en-US" b="0" i="0" dirty="0" smtClean="0">
                    <a:latin typeface="Cambria Math"/>
                  </a:rPr>
                  <a:t>_𝑆</a:t>
                </a:r>
                <a:r>
                  <a:rPr lang="en-US" altLang="en-US" i="0" dirty="0" smtClean="0">
                    <a:latin typeface="Cambria Math"/>
                  </a:rPr>
                  <a:t>=3(8</a:t>
                </a:r>
                <a:r>
                  <a:rPr lang="en-US" altLang="en-US" b="0" i="0" dirty="0" smtClean="0">
                    <a:latin typeface="Cambria Math"/>
                  </a:rPr>
                  <a:t> 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+12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=36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120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36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Ω)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𝐼=3.33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 𝑉=(3.33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𝐴)(8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=26.7 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	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𝑉=(3.33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𝐴)(12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=40 𝑉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𝑃=𝐼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 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𝑃=(3.33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8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=88.9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	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𝑃=(3.33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12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=133.3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𝑃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_𝑡𝑜𝑡𝑎𝑙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=3(88.9 𝑊)+133.3 𝑊=400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	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𝑃=𝐼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𝑅=(3.33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𝐴)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^2 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36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=400 𝑊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+mj-lt"/>
                    <a:sym typeface="Symbol" pitchFamily="18" charset="2"/>
                  </a:rPr>
                  <a:t>Notice you can total the power and the voltage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2ED68F-81AB-43D9-9364-A416C9D1A401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D82D1C-2856-4351-AB4A-EE0062795C82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F745B8-9BEF-4197-9196-0180F13EBD2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502F6B-9F76-49C5-B45B-41876430E21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3E855F3-1389-4FC1-87DF-55B54ABE7D6C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A76475-7700-4151-864B-37E4A4936074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1/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</a:rPr>
                            <m:t>1004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=0.00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0996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.00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990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0.010897/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𝑃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.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010897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91.8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91.8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=0.0327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=32.7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𝑚𝐴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1004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=0.0030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3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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=0.0297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𝐴𝑑𝑑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𝑡h𝑒𝑚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𝑡𝑜𝑔𝑒𝑡h𝑒𝑟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 0.0327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462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1/𝑅</a:t>
                </a:r>
                <a:r>
                  <a:rPr lang="en-US" altLang="en-US" b="0" i="0" dirty="0" smtClean="0">
                    <a:latin typeface="Cambria Math"/>
                  </a:rPr>
                  <a:t>_𝑃 </a:t>
                </a:r>
                <a:r>
                  <a:rPr lang="en-US" altLang="en-US" i="0" dirty="0" smtClean="0">
                    <a:latin typeface="Cambria Math"/>
                  </a:rPr>
                  <a:t>=1/𝑅</a:t>
                </a:r>
                <a:r>
                  <a:rPr lang="en-US" altLang="en-US" b="0" i="0" dirty="0" smtClean="0">
                    <a:latin typeface="Cambria Math"/>
                  </a:rPr>
                  <a:t>_1 </a:t>
                </a:r>
                <a:r>
                  <a:rPr lang="en-US" altLang="en-US" i="0" dirty="0" smtClean="0">
                    <a:latin typeface="Cambria Math"/>
                  </a:rPr>
                  <a:t>+1/𝑅</a:t>
                </a:r>
                <a:r>
                  <a:rPr lang="en-US" altLang="en-US" b="0" i="0" dirty="0" smtClean="0">
                    <a:latin typeface="Cambria Math"/>
                  </a:rPr>
                  <a:t>_2 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1/𝑅</a:t>
                </a:r>
                <a:r>
                  <a:rPr lang="en-US" altLang="en-US" b="0" i="0" dirty="0" smtClean="0">
                    <a:latin typeface="Cambria Math"/>
                  </a:rPr>
                  <a:t>_𝑃</a:t>
                </a:r>
                <a:r>
                  <a:rPr lang="en-US" altLang="en-US" i="0" dirty="0" smtClean="0">
                    <a:latin typeface="Cambria Math"/>
                  </a:rPr>
                  <a:t>=1</a:t>
                </a:r>
                <a:r>
                  <a:rPr lang="en-US" altLang="en-US" b="0" i="0" dirty="0" smtClean="0">
                    <a:latin typeface="Cambria Math"/>
                  </a:rPr>
                  <a:t>/(</a:t>
                </a:r>
                <a:r>
                  <a:rPr lang="en-US" altLang="en-US" i="0" dirty="0" smtClean="0">
                    <a:latin typeface="Cambria Math"/>
                  </a:rPr>
                  <a:t>569 </a:t>
                </a:r>
                <a:r>
                  <a:rPr lang="en-US" altLang="en-US" b="0" i="0" dirty="0" smtClean="0">
                    <a:latin typeface="Cambria Math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+1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/(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807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=0.00176/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.00124/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.00300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/Ω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𝑅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_𝑃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=1/(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.00300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/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=334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1.5 𝑉=𝐼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334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Ω)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.00449 𝐴=4.5 𝑚𝐴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 1.5 𝑉=𝐼(569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.00264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 1.5 𝑉=𝐼(807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.00186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𝐴𝑑𝑑 𝑡ℎ𝑒𝑚 𝑡𝑜𝑔𝑒𝑡ℎ𝑒𝑟 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.00449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𝐴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A93902-12A5-44D8-92B6-F2FBC3ADF706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A8477C-9416-4021-9F66-C301A0DDC86F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𝑓𝑎𝑟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𝑙𝑒𝑓𝑡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𝑏𝑟𝑎𝑛𝑐h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𝑠𝑒𝑟𝑖𝑒𝑠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</a:rPr>
                        <m:t>→10090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+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5170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=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15260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𝑙𝑒𝑓𝑡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𝑡𝑤𝑜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𝑏𝑟𝑎𝑛𝑐h𝑒𝑠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𝑝𝑎𝑟𝑎𝑙𝑙𝑒𝑙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15260 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100900 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7.54×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/>
                        <m:den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=13255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𝑇h𝑒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𝑟𝑒𝑠𝑡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𝑖𝑠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𝑠𝑒𝑟𝑖𝑒𝑠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→13255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1004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101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𝟏𝟒𝟑𝟔𝟎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1" i="0" dirty="0" smtClean="0">
                          <a:latin typeface="Cambria Math"/>
                          <a:sym typeface="Symbol" pitchFamily="18" charset="2"/>
                        </a:rPr>
                        <m:t>𝛀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→3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14360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=2.09×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−4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=209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𝑚𝐴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97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𝐶𝑜𝑚𝑏𝑖𝑛𝑒 𝑓𝑎𝑟 𝑟𝑖𝑔ℎ𝑡 𝑏𝑟𝑎𝑛𝑐ℎ (𝑠𝑒𝑟𝑖𝑒𝑠)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+ 3  = 11 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𝐶𝑜𝑚𝑏𝑖𝑛𝑒 𝑟𝑖𝑔ℎ𝑡 𝑡𝑤𝑜 𝑏𝑟𝑎𝑛𝑐ℎ𝑒𝑠 (𝑝𝑎𝑟𝑎𝑙𝑙𝑒𝑙)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1/𝑅 = 1/11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+ 1/7 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1/𝑅 = 18/77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𝑅 = 77/18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 = 4.278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𝑇ℎ𝑒 𝑟𝑒𝑠𝑡 𝑖𝑠 𝑠𝑒𝑟𝑖𝑒𝑠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4.278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 + 10  + 5  = </a:t>
                </a:r>
                <a:r>
                  <a:rPr lang="en-US" altLang="en-US" b="1" i="0" dirty="0" smtClean="0">
                    <a:latin typeface="Cambria Math"/>
                    <a:sym typeface="Symbol" pitchFamily="18" charset="2"/>
                  </a:rPr>
                  <a:t>𝟏𝟗.𝟐𝟕𝟖 </a:t>
                </a:r>
                <a:endParaRPr lang="en-US" altLang="en-US" b="1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 = 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27 𝑉 = 𝐼(19.278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 = </a:t>
                </a:r>
                <a:r>
                  <a:rPr lang="en-US" altLang="en-US" b="1" i="0" dirty="0" smtClean="0">
                    <a:latin typeface="Cambria Math"/>
                    <a:sym typeface="Wingdings" pitchFamily="2" charset="2"/>
                  </a:rPr>
                  <a:t>𝟏.𝟒 𝑨</a:t>
                </a:r>
                <a:endParaRPr lang="en-US" altLang="en-US" b="1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𝑓𝑎𝑟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𝑙𝑒𝑓𝑡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𝑏𝑟𝑎𝑛𝑐h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𝑠𝑒𝑟𝑖𝑒𝑠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</a:rPr>
                        <m:t>→10090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+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5170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</a:rPr>
                        <m:t> =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15260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𝐶𝑜𝑚𝑏𝑖𝑛𝑒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𝑙𝑒𝑓𝑡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𝑡𝑤𝑜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𝑏𝑟𝑎𝑛𝑐h𝑒𝑠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𝑝𝑎𝑟𝑎𝑙𝑙𝑒𝑙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15260 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100900 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7.54×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/>
                        <m:den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den>
                      </m:f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=13255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</a:rPr>
                  <a:t>𝐶𝑜𝑚𝑏𝑖𝑛𝑒 𝑓𝑎𝑟 </a:t>
                </a:r>
                <a:r>
                  <a:rPr lang="en-US" altLang="en-US" b="0" i="0" dirty="0">
                    <a:latin typeface="Cambria Math"/>
                  </a:rPr>
                  <a:t>𝑙𝑒𝑓𝑡</a:t>
                </a:r>
                <a:r>
                  <a:rPr lang="en-US" altLang="en-US" i="0" dirty="0">
                    <a:latin typeface="Cambria Math"/>
                  </a:rPr>
                  <a:t> 𝑏𝑟𝑎𝑛𝑐ℎ </a:t>
                </a:r>
                <a:r>
                  <a:rPr lang="en-US" altLang="en-US" i="0" dirty="0">
                    <a:latin typeface="Cambria Math" panose="02040503050406030204" pitchFamily="18" charset="0"/>
                  </a:rPr>
                  <a:t>(</a:t>
                </a:r>
                <a:r>
                  <a:rPr lang="en-US" altLang="en-US" i="0" dirty="0">
                    <a:latin typeface="Cambria Math"/>
                  </a:rPr>
                  <a:t>𝑠𝑒𝑟𝑖𝑒𝑠</a:t>
                </a:r>
                <a:r>
                  <a:rPr lang="en-US" altLang="en-US" i="0" dirty="0">
                    <a:latin typeface="Cambria Math" panose="02040503050406030204" pitchFamily="18" charset="0"/>
                  </a:rPr>
                  <a:t>)</a:t>
                </a:r>
                <a:r>
                  <a:rPr lang="en-US" altLang="en-US" b="0" i="0" dirty="0">
                    <a:latin typeface="Cambria Math"/>
                  </a:rPr>
                  <a:t>→10090</a:t>
                </a:r>
                <a:r>
                  <a:rPr lang="en-US" altLang="en-US" i="0" dirty="0">
                    <a:latin typeface="Cambria Math"/>
                  </a:rPr>
                  <a:t> </a:t>
                </a:r>
                <a:r>
                  <a:rPr lang="en-US" altLang="en-US" b="0" i="0" dirty="0">
                    <a:latin typeface="Cambria Math"/>
                  </a:rPr>
                  <a:t>Ω</a:t>
                </a:r>
                <a:r>
                  <a:rPr lang="en-US" altLang="en-US" i="0" dirty="0">
                    <a:latin typeface="Cambria Math"/>
                  </a:rPr>
                  <a:t> +</a:t>
                </a:r>
                <a:r>
                  <a:rPr lang="en-US" altLang="en-US" b="0" i="0" dirty="0">
                    <a:latin typeface="Cambria Math"/>
                  </a:rPr>
                  <a:t>5170</a:t>
                </a:r>
                <a:r>
                  <a:rPr lang="en-US" altLang="en-US" i="0" dirty="0">
                    <a:latin typeface="Cambria Math"/>
                  </a:rPr>
                  <a:t> </a:t>
                </a:r>
                <a:r>
                  <a:rPr lang="en-US" altLang="en-US" b="0" i="0" dirty="0">
                    <a:latin typeface="Cambria Math"/>
                  </a:rPr>
                  <a:t>Ω</a:t>
                </a:r>
                <a:r>
                  <a:rPr lang="en-US" altLang="en-US" i="0" dirty="0">
                    <a:latin typeface="Cambria Math"/>
                  </a:rPr>
                  <a:t> =</a:t>
                </a:r>
                <a:r>
                  <a:rPr lang="en-US" altLang="en-US" b="0" i="0" dirty="0">
                    <a:latin typeface="Cambria Math"/>
                  </a:rPr>
                  <a:t>15260</a:t>
                </a:r>
                <a:r>
                  <a:rPr lang="en-US" altLang="en-US" i="0" dirty="0">
                    <a:latin typeface="Cambria Math"/>
                  </a:rPr>
                  <a:t> </a:t>
                </a:r>
                <a:r>
                  <a:rPr lang="en-US" altLang="en-US" b="0" i="0" dirty="0">
                    <a:latin typeface="Cambria Math"/>
                  </a:rPr>
                  <a:t>Ω</a:t>
                </a:r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  <a:sym typeface="Symbol" pitchFamily="18" charset="2"/>
                  </a:rPr>
                  <a:t>𝐶𝑜𝑚𝑏𝑖𝑛𝑒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𝑙𝑒𝑓𝑡 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𝑡𝑤𝑜 𝑏𝑟𝑎𝑛𝑐ℎ𝑒𝑠 </a:t>
                </a:r>
                <a:r>
                  <a:rPr lang="en-US" altLang="en-US" i="0" dirty="0">
                    <a:latin typeface="Cambria Math" panose="02040503050406030204" pitchFamily="18" charset="0"/>
                    <a:sym typeface="Symbol" pitchFamily="18" charset="2"/>
                  </a:rPr>
                  <a:t>(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𝑝𝑎𝑟𝑎𝑙𝑙𝑒𝑙</a:t>
                </a:r>
                <a:r>
                  <a:rPr lang="en-US" altLang="en-US" i="0" dirty="0">
                    <a:latin typeface="Cambria Math" panose="02040503050406030204" pitchFamily="18" charset="0"/>
                    <a:sym typeface="Symbol" pitchFamily="18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→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1</a:t>
                </a:r>
                <a:r>
                  <a:rPr lang="en-US" altLang="en-US" i="0" dirty="0">
                    <a:latin typeface="Cambria Math" panose="02040503050406030204" pitchFamily="18" charset="0"/>
                    <a:sym typeface="Symbol" pitchFamily="18" charset="2"/>
                  </a:rPr>
                  <a:t>/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𝑅=1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15260 Ω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+1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100900 Ω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/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𝑅=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7.54×10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−5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  /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Ω→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𝑅=13255 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Ω</a:t>
                </a:r>
                <a:endParaRPr lang="en-US" altLang="en-US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59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𝑇h𝑒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𝑟𝑒𝑠𝑡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𝑖𝑠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𝑠𝑒𝑟𝑖𝑒𝑠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→13255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1004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101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𝟏𝟒𝟑𝟔𝟎</m:t>
                      </m:r>
                      <m:r>
                        <a:rPr lang="en-US" altLang="en-US" b="1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1" i="0" dirty="0" smtClean="0">
                          <a:latin typeface="Cambria Math"/>
                          <a:sym typeface="Symbol" pitchFamily="18" charset="2"/>
                        </a:rPr>
                        <m:t>𝛀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→3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14360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Wingdings" pitchFamily="2" charset="2"/>
                            </a:rPr>
                            <m:t>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=2.09×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−4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=209 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𝑚𝐴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</m:oMath>
                  </m:oMathPara>
                </a14:m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𝑇ℎ𝑒 𝑟𝑒𝑠𝑡 𝑖𝑠 𝑠𝑒𝑟𝑖𝑒𝑠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→13255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1004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101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Ω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1" i="0" dirty="0">
                    <a:latin typeface="Cambria Math"/>
                    <a:sym typeface="Symbol" pitchFamily="18" charset="2"/>
                  </a:rPr>
                  <a:t>𝟏𝟒𝟑𝟔𝟎 𝛀</a:t>
                </a:r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i="0" dirty="0">
                    <a:latin typeface="Cambria Math"/>
                    <a:sym typeface="Symbol" pitchFamily="18" charset="2"/>
                  </a:rPr>
                  <a:t>𝑉=𝐼𝑅</a:t>
                </a:r>
                <a:r>
                  <a:rPr lang="en-US" altLang="en-US" b="0" i="0" dirty="0">
                    <a:latin typeface="Cambria Math"/>
                    <a:sym typeface="Symbol" pitchFamily="18" charset="2"/>
                  </a:rPr>
                  <a:t>→3</a:t>
                </a:r>
                <a:r>
                  <a:rPr lang="en-US" altLang="en-US" i="0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𝑉=𝐼</a:t>
                </a:r>
                <a:r>
                  <a:rPr lang="en-US" altLang="en-US" i="0" dirty="0">
                    <a:latin typeface="Cambria Math" panose="02040503050406030204" pitchFamily="18" charset="0"/>
                    <a:sym typeface="Wingdings" pitchFamily="2" charset="2"/>
                  </a:rPr>
                  <a:t>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14360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→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𝐼=2.09×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10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^(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−4</a:t>
                </a:r>
                <a:r>
                  <a:rPr lang="en-US" altLang="en-US" b="0" i="0" dirty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dirty="0">
                    <a:latin typeface="Cambria Math"/>
                    <a:sym typeface="Wingdings" pitchFamily="2" charset="2"/>
                  </a:rPr>
                  <a:t>  𝐴=209 𝑚𝐴</a:t>
                </a:r>
                <a:r>
                  <a:rPr lang="en-US" altLang="en-US" i="0" dirty="0">
                    <a:latin typeface="Cambria Math"/>
                    <a:sym typeface="Wingdings" pitchFamily="2" charset="2"/>
                  </a:rPr>
                  <a:t> </a:t>
                </a:r>
                <a:endParaRPr lang="en-US" altLang="en-US" b="1" dirty="0">
                  <a:sym typeface="Symbol" pitchFamily="18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54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2D9FCC-A4C1-43DC-B757-92BA418D0515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Far</a:t>
                </a:r>
                <a:r>
                  <a:rPr lang="en-US" altLang="en-US" b="0" baseline="0" dirty="0">
                    <a:sym typeface="Wingdings" pitchFamily="2" charset="2"/>
                  </a:rPr>
                  <a:t> left two branches (parallel):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1004 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baseline="0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+5170 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=6164.1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6164.1 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baseline="0" dirty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+101 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=3927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0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Far</a:t>
                </a:r>
                <a:r>
                  <a:rPr lang="en-US" altLang="en-US" b="0" baseline="0" dirty="0" smtClean="0">
                    <a:sym typeface="Wingdings" pitchFamily="2" charset="2"/>
                  </a:rPr>
                  <a:t> left two branches (parallel): </a:t>
                </a:r>
                <a:r>
                  <a:rPr lang="en-US" altLang="en-US" b="0" i="0" baseline="0" smtClean="0">
                    <a:latin typeface="Cambria Math"/>
                    <a:sym typeface="Wingdings" pitchFamily="2" charset="2"/>
                  </a:rPr>
                  <a:t>1/𝑅=1/(1004 Ω)+1/(100900 Ω)→𝑅=994.1 Ω</a:t>
                </a:r>
                <a:endParaRPr lang="en-US" altLang="en-US" b="0" baseline="0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Combine series: </a:t>
                </a:r>
                <a:r>
                  <a:rPr lang="en-US" altLang="en-US" b="0" i="0" smtClean="0">
                    <a:latin typeface="Cambria Math"/>
                    <a:sym typeface="Wingdings" pitchFamily="2" charset="2"/>
                  </a:rPr>
                  <a:t>𝑅=994.1 Ω+5170 Ω=6164.1 Ω</a:t>
                </a:r>
                <a:endParaRPr lang="en-US" altLang="en-US" b="0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 smtClean="0">
                    <a:sym typeface="Wingdings" pitchFamily="2" charset="2"/>
                  </a:rPr>
                  <a:t> </a:t>
                </a:r>
                <a:r>
                  <a:rPr lang="en-US" altLang="en-US" b="0" i="0" baseline="0" smtClean="0">
                    <a:latin typeface="Cambria Math"/>
                    <a:sym typeface="Wingdings" pitchFamily="2" charset="2"/>
                  </a:rPr>
                  <a:t>1/𝑅=1/(6164.1 Ω)+1/(10090 Ω)→𝑅=3826.5 Ω</a:t>
                </a:r>
                <a:endParaRPr lang="en-US" altLang="en-US" b="0" baseline="0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b="0" dirty="0" smtClean="0">
                    <a:sym typeface="Wingdings" pitchFamily="2" charset="2"/>
                  </a:rPr>
                  <a:t>Combine series: </a:t>
                </a:r>
                <a:r>
                  <a:rPr lang="en-US" altLang="en-US" b="0" i="0" smtClean="0">
                    <a:latin typeface="Cambria Math"/>
                    <a:sym typeface="Wingdings" pitchFamily="2" charset="2"/>
                  </a:rPr>
                  <a:t>𝑅=3826.5 Ω+101 Ω=3927 Ω</a:t>
                </a:r>
                <a:endParaRPr lang="en-US" altLang="en-US" b="0" dirty="0" smtClean="0">
                  <a:sym typeface="Wingdings" pitchFamily="2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0" dirty="0">
                    <a:sym typeface="Wingdings" pitchFamily="2" charset="2"/>
                  </a:rPr>
                  <a:t>Far</a:t>
                </a:r>
                <a:r>
                  <a:rPr lang="en-US" altLang="en-US" b="0" baseline="0" dirty="0">
                    <a:sym typeface="Wingdings" pitchFamily="2" charset="2"/>
                  </a:rPr>
                  <a:t> left two branches (parallel):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1004 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=994.1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+5170 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=6164.1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0" dirty="0">
                    <a:sym typeface="Wingdings" pitchFamily="2" charset="2"/>
                  </a:rPr>
                  <a:t>Far</a:t>
                </a:r>
                <a:r>
                  <a:rPr lang="en-US" altLang="en-US" b="0" baseline="0" dirty="0">
                    <a:sym typeface="Wingdings" pitchFamily="2" charset="2"/>
                  </a:rPr>
                  <a:t> left two branches (parallel): 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𝑅=1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1004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+1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100900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→𝑅=994.1 Ω</a:t>
                </a:r>
                <a:endParaRPr lang="en-US" dirty="0"/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:r>
                  <a:rPr lang="en-US" altLang="en-US" b="0" i="0">
                    <a:latin typeface="Cambria Math"/>
                    <a:sym typeface="Wingdings" pitchFamily="2" charset="2"/>
                  </a:rPr>
                  <a:t>𝑅=994.1 Ω+5170 Ω=6164.1 Ω</a:t>
                </a:r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25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𝑅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6164.1 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+</m:t>
                    </m:r>
                    <m:f>
                      <m:fPr>
                        <m:ctrlPr>
                          <a:rPr lang="en-US" altLang="en-US" b="0" i="1" baseline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altLang="en-US" b="0" i="1" baseline="0" smtClean="0">
                            <a:latin typeface="Cambria Math"/>
                            <a:sym typeface="Wingdings" pitchFamily="2" charset="2"/>
                          </a:rPr>
                          <m:t>10090 </m:t>
                        </m:r>
                        <m:r>
                          <m:rPr>
                            <m:sty m:val="p"/>
                          </m:rPr>
                          <a:rPr lang="en-US" altLang="en-US" b="0" i="0" baseline="0" smtClean="0">
                            <a:latin typeface="Cambria Math"/>
                            <a:sym typeface="Wingdings" pitchFamily="2" charset="2"/>
                          </a:rPr>
                          <m:t>Ω</m:t>
                        </m:r>
                      </m:den>
                    </m:f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→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baseline="0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baseline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baseline="0" dirty="0">
                  <a:sym typeface="Wingdings" pitchFamily="2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𝑅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=3826.5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+101 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altLang="en-US" b="0" i="1" smtClean="0">
                        <a:latin typeface="Cambria Math"/>
                        <a:sym typeface="Wingdings" pitchFamily="2" charset="2"/>
                      </a:rPr>
                      <m:t>=3927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/>
                        <a:sym typeface="Wingdings" pitchFamily="2" charset="2"/>
                      </a:rPr>
                      <m:t>Ω</m:t>
                    </m:r>
                  </m:oMath>
                </a14:m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parallel:</a:t>
                </a:r>
                <a:r>
                  <a:rPr lang="en-US" altLang="en-US" b="0" baseline="0" dirty="0">
                    <a:sym typeface="Wingdings" pitchFamily="2" charset="2"/>
                  </a:rPr>
                  <a:t> 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𝑅=1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6164.1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+1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/(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10090 Ω</a:t>
                </a:r>
                <a:r>
                  <a:rPr lang="en-US" altLang="en-US" b="0" i="0" baseline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altLang="en-US" b="0" i="0" baseline="0">
                    <a:latin typeface="Cambria Math"/>
                    <a:sym typeface="Wingdings" pitchFamily="2" charset="2"/>
                  </a:rPr>
                  <a:t>→𝑅=3826.5 Ω</a:t>
                </a:r>
                <a:endParaRPr lang="en-US" altLang="en-US" b="0" baseline="0" dirty="0">
                  <a:sym typeface="Wingdings" pitchFamily="2" charset="2"/>
                </a:endParaRPr>
              </a:p>
              <a:p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b="0" dirty="0">
                    <a:sym typeface="Wingdings" pitchFamily="2" charset="2"/>
                  </a:rPr>
                  <a:t>Combine series: </a:t>
                </a:r>
                <a:r>
                  <a:rPr lang="en-US" altLang="en-US" b="0" i="0">
                    <a:latin typeface="Cambria Math"/>
                    <a:sym typeface="Wingdings" pitchFamily="2" charset="2"/>
                  </a:rPr>
                  <a:t>𝑅=3826.5 Ω+101 Ω=3927 Ω</a:t>
                </a:r>
                <a:endParaRPr lang="en-US" altLang="en-US" b="0" dirty="0">
                  <a:sym typeface="Wingdings" pitchFamily="2" charset="2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2903A-B03C-4A12-8F1F-530216F29F7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02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BE5EE6-DBCE-4057-A8EA-C80BD79B9F3A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14A6BE-1C51-40CF-8AEC-453A7B746C5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DFD581-7388-43AF-90EF-482EF51A932A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1C5064-06CB-4F3F-B0AB-3F7AF0A003CF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</a:rPr>
                        <m:t> (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𝑐𝑖𝑟𝑐𝑢𝑖𝑡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𝑤</m:t>
                      </m:r>
                      <m:r>
                        <a:rPr lang="en-US" altLang="en-US" i="1" dirty="0" smtClean="0">
                          <a:latin typeface="Cambria Math"/>
                        </a:rPr>
                        <m:t>/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𝑜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𝑏𝑎𝑡𝑡𝑒𝑟𝑦</m:t>
                      </m:r>
                      <m:r>
                        <a:rPr lang="en-US" altLang="en-US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2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</a:rPr>
                        <m:t>(20×10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=0.01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(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𝑖𝑛𝑡𝑒𝑟𝑛𝑎𝑙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𝑟𝑒𝑠𝑖𝑠𝑡𝑎𝑛𝑐𝑒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ym typeface="Wingdings" pitchFamily="2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𝑉𝑜𝑙𝑡𝑎𝑔𝑒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𝑑𝑟𝑜𝑝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𝑎𝑐𝑟𝑜𝑠𝑠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𝑖𝑛𝑡𝑒𝑟𝑛𝑎𝑙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𝑟𝑒𝑠𝑖𝑠𝑡𝑎𝑛𝑐𝑒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3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−2 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1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.01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sz="1200" i="1" kern="1200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+mn-ea"/>
                          <a:cs typeface="+mn-cs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100 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𝑅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5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𝑉=𝐼𝑅 (𝑐𝑖𝑟𝑐𝑢𝑖𝑡 𝑤/𝑜 𝑏𝑎𝑡𝑡𝑒𝑟𝑦)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2</a:t>
                </a:r>
                <a:r>
                  <a:rPr lang="en-US" altLang="en-US" b="0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</a:rPr>
                  <a:t>𝑉=𝐼(20</a:t>
                </a:r>
                <a:r>
                  <a:rPr lang="en-US" altLang="en-US" b="0" i="0" dirty="0" smtClean="0">
                    <a:latin typeface="Cambria Math"/>
                  </a:rPr>
                  <a:t>×</a:t>
                </a:r>
                <a:r>
                  <a:rPr lang="en-US" altLang="en-US" i="0" dirty="0" smtClean="0">
                    <a:latin typeface="Cambria Math"/>
                  </a:rPr>
                  <a:t>10 </a:t>
                </a:r>
                <a:r>
                  <a:rPr lang="en-US" altLang="en-US" b="0" i="0" dirty="0" smtClean="0">
                    <a:latin typeface="Cambria Math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)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.01 𝐴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𝑉=𝐼𝑅 (𝑖𝑛𝑡𝑒𝑟𝑛𝑎𝑙 𝑟𝑒𝑠𝑖𝑠𝑡𝑎𝑛𝑐𝑒)</a:t>
                </a:r>
                <a:endParaRPr lang="en-US" altLang="en-US" dirty="0" smtClean="0">
                  <a:sym typeface="Wingdings" pitchFamily="2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𝑉𝑜𝑙𝑡𝑎𝑔𝑒 𝑑𝑟𝑜𝑝 𝑎𝑐𝑟𝑜𝑠𝑠 𝑖𝑛𝑡𝑒𝑟𝑛𝑎𝑙 𝑟𝑒𝑠𝑖𝑠𝑡𝑎𝑛𝑐𝑒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3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𝑉−2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𝑉=1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1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.01 𝐴)𝑅  100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=𝑅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47813F-3738-476E-8EE7-23C23B975977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9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Combine parallel circuits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</a:rPr>
                        <m:t>=5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15</m:t>
                              </m:r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b="0" i="0" dirty="0" smtClean="0">
                                  <a:latin typeface="Cambria Math"/>
                                </a:rPr>
                                <m:t>Ω</m:t>
                              </m:r>
                            </m:den>
                          </m:f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=3</m:t>
                      </m:r>
                      <m: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>
                    <a:sym typeface="Symbol" pitchFamily="18" charset="2"/>
                  </a:rPr>
                  <a:t>Combine with internal resistance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𝑅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=3.02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>
                    <a:sym typeface="Symbol" pitchFamily="18" charset="2"/>
                  </a:rPr>
                  <a:t>Find current draw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1.5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3.02 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=0.497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>
                    <a:sym typeface="Symbol" pitchFamily="18" charset="2"/>
                  </a:rPr>
                  <a:t>Use the circuit w/o battery to find terminal voltage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𝐼𝑅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.496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𝐴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altLang="en-US" b="0" i="0" dirty="0" smtClean="0">
                              <a:latin typeface="Cambria Math"/>
                              <a:sym typeface="Symbol" pitchFamily="18" charset="2"/>
                            </a:rPr>
                            <m:t>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=1.49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669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dirty="0" smtClean="0"/>
                  <a:t>Combine parallel circuits</a:t>
                </a:r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1/𝑅=5(1/(15</a:t>
                </a:r>
                <a:r>
                  <a:rPr lang="en-US" altLang="en-US" b="0" i="0" dirty="0" smtClean="0">
                    <a:latin typeface="Cambria Math"/>
                  </a:rPr>
                  <a:t> Ω)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𝑅=3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itchFamily="18" charset="2"/>
                  </a:rPr>
                  <a:t>Combine with internal resistance</a:t>
                </a: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𝑅=3.02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itchFamily="18" charset="2"/>
                  </a:rPr>
                  <a:t>Find current draw</a:t>
                </a: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𝑉=𝐼𝑅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1.5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𝑉=𝐼(3.02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𝐼=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.497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dirty="0" smtClean="0">
                    <a:sym typeface="Symbol" pitchFamily="18" charset="2"/>
                  </a:rPr>
                  <a:t>Use the circuit w/o battery to find terminal voltage</a:t>
                </a: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𝑉=𝐼𝑅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.496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𝐴)(3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Ω)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=1.49 𝑉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resisters</a:t>
            </a:r>
            <a:r>
              <a:rPr lang="en-US" baseline="0" dirty="0"/>
              <a:t> in series and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AF2-9209-4AF7-922A-8841D8AD234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19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C86F4-C0AE-4E90-8948-3C7E6AC06C80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2926FC-5668-406A-8428-F6EBB779D31F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5C3E21-3011-4C44-9864-F1DF2DE93AA4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0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>
                    <a:latin typeface="+mj-lt"/>
                    <a:sym typeface="Symbol" pitchFamily="18" charset="2"/>
                  </a:rPr>
                  <a:t>Loop Rule (starting top left going CCW)</a:t>
                </a:r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10090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4.5 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5170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1004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3 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16365 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+4.5 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V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16365 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=−1.5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=−9.17×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−5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=91.7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𝜇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20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+mj-lt"/>
                    <a:sym typeface="Symbol" pitchFamily="18" charset="2"/>
                  </a:rPr>
                  <a:t>Loop Rule (starting top left going CCW)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10090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4.5 𝑉+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5170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)+𝐼(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101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)+𝐼(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1004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3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16365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𝐼+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4.5 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3 V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16365 Ω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−1.5 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𝐼=−9.17×〖10〗^(−5)  𝐴=91.7 𝜇𝐴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50D782-3469-41FD-A3E6-949CBC701A36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0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𝐿𝑒𝑓𝑡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𝐽𝑢𝑛𝑐𝑡𝑖𝑜𝑛</m:t>
                      </m:r>
                      <m:r>
                        <a:rPr lang="en-US" altLang="en-US" i="1" dirty="0" smtClean="0">
                          <a:latin typeface="Cambria Math"/>
                        </a:rPr>
                        <m:t>:  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𝑇𝑜𝑝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𝐿𝑜𝑜𝑝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𝐶𝐶𝑊</m:t>
                      </m:r>
                      <m:r>
                        <a:rPr lang="en-US" altLang="en-US" i="1" dirty="0" smtClean="0">
                          <a:latin typeface="Cambria Math"/>
                        </a:rPr>
                        <m:t>: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3 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en-US" b="0" i="1" dirty="0" smtClean="0">
                              <a:latin typeface="Cambria Math"/>
                            </a:rPr>
                            <m:t>004</m:t>
                          </m:r>
                          <m:r>
                            <a:rPr lang="en-US" altLang="en-US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100900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𝐵𝑜𝑡𝑡𝑜𝑚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𝐿𝑜𝑜𝑝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𝐶𝑊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 4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.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5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+3 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10090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5170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1004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101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 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𝑆𝑦𝑠𝑡𝑒𝑚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−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=0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−100900 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1105 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3 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𝑉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1105 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15260 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Ω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7.5 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Symbol" pitchFamily="18" charset="2"/>
                        </a:rPr>
                        <m:t>V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=−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2.45×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−5</m:t>
                          </m:r>
                        </m:sup>
                      </m:sSup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2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4.81×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−4</m:t>
                          </m:r>
                        </m:sup>
                      </m:sSup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, </m:t>
                      </m:r>
                      <m:sSub>
                        <m:sSub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𝐼</m:t>
                          </m:r>
                        </m:e>
                        <m:sub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3</m:t>
                          </m:r>
                        </m:sub>
                      </m:sSub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4.57×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−4</m:t>
                          </m:r>
                        </m:sup>
                      </m:sSup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30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𝐿𝑒𝑓𝑡 𝐽𝑢𝑛𝑐𝑡𝑖𝑜𝑛:  𝐼</a:t>
                </a:r>
                <a:r>
                  <a:rPr lang="en-US" altLang="en-US" b="0" i="0" dirty="0" smtClean="0">
                    <a:latin typeface="Cambria Math"/>
                  </a:rPr>
                  <a:t>_</a:t>
                </a:r>
                <a:r>
                  <a:rPr lang="en-US" altLang="en-US" i="0" dirty="0" smtClean="0">
                    <a:latin typeface="Cambria Math"/>
                  </a:rPr>
                  <a:t>3=𝐼</a:t>
                </a:r>
                <a:r>
                  <a:rPr lang="en-US" altLang="en-US" b="0" i="0" dirty="0" smtClean="0">
                    <a:latin typeface="Cambria Math"/>
                  </a:rPr>
                  <a:t>_</a:t>
                </a:r>
                <a:r>
                  <a:rPr lang="en-US" altLang="en-US" i="0" dirty="0" smtClean="0">
                    <a:latin typeface="Cambria Math"/>
                  </a:rPr>
                  <a:t>1+𝐼</a:t>
                </a:r>
                <a:r>
                  <a:rPr lang="en-US" altLang="en-US" b="0" i="0" dirty="0" smtClean="0">
                    <a:latin typeface="Cambria Math"/>
                  </a:rPr>
                  <a:t>_</a:t>
                </a:r>
                <a:r>
                  <a:rPr lang="en-US" altLang="en-US" i="0" dirty="0" smtClean="0">
                    <a:latin typeface="Cambria Math"/>
                  </a:rPr>
                  <a:t>2</a:t>
                </a:r>
                <a:endParaRPr lang="en-US" altLang="en-US" dirty="0" smtClean="0"/>
              </a:p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𝑇𝑜𝑝 𝐿𝑜𝑜𝑝</a:t>
                </a:r>
                <a:r>
                  <a:rPr lang="en-US" altLang="en-US" b="0" i="0" dirty="0" smtClean="0">
                    <a:latin typeface="Cambria Math"/>
                  </a:rPr>
                  <a:t> 𝐶𝐶𝑊</a:t>
                </a:r>
                <a:r>
                  <a:rPr lang="en-US" altLang="en-US" i="0" dirty="0" smtClean="0">
                    <a:latin typeface="Cambria Math"/>
                  </a:rPr>
                  <a:t>:</a:t>
                </a:r>
                <a:r>
                  <a:rPr lang="en-US" altLang="en-US" b="0" i="0" dirty="0" smtClean="0">
                    <a:latin typeface="Cambria Math"/>
                  </a:rPr>
                  <a:t>3 </a:t>
                </a:r>
                <a:r>
                  <a:rPr lang="en-US" altLang="en-US" i="0" dirty="0" smtClean="0">
                    <a:latin typeface="Cambria Math"/>
                  </a:rPr>
                  <a:t>𝑉=</a:t>
                </a:r>
                <a:r>
                  <a:rPr lang="en-US" altLang="en-US" b="0" i="0" dirty="0" smtClean="0">
                    <a:latin typeface="Cambria Math"/>
                  </a:rPr>
                  <a:t>(</a:t>
                </a:r>
                <a:r>
                  <a:rPr lang="en-US" altLang="en-US" i="0" dirty="0" smtClean="0">
                    <a:latin typeface="Cambria Math"/>
                  </a:rPr>
                  <a:t>𝐼</a:t>
                </a:r>
                <a:r>
                  <a:rPr lang="en-US" altLang="en-US" b="0" i="0" dirty="0" smtClean="0">
                    <a:latin typeface="Cambria Math"/>
                  </a:rPr>
                  <a:t>_2 )(</a:t>
                </a:r>
                <a:r>
                  <a:rPr lang="en-US" altLang="en-US" i="0" dirty="0" smtClean="0">
                    <a:latin typeface="Cambria Math"/>
                  </a:rPr>
                  <a:t>1</a:t>
                </a:r>
                <a:r>
                  <a:rPr lang="en-US" altLang="en-US" b="0" i="0" dirty="0" smtClean="0">
                    <a:latin typeface="Cambria Math"/>
                  </a:rPr>
                  <a:t>004</a:t>
                </a:r>
                <a:r>
                  <a:rPr lang="en-US" altLang="en-US" i="0" dirty="0" smtClean="0">
                    <a:latin typeface="Cambria Math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)+(𝐼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_2 )(101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−(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)(100900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𝐵𝑜𝑡𝑡𝑜𝑚 𝐿𝑜𝑜𝑝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𝐶𝑊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: 4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.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5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3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3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)(10090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3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)(5170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)(1004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)(101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)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𝑆𝑦𝑠𝑡𝑒𝑚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1+𝐼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−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3=0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−100900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(𝐼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1 )+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1105 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(𝐼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_2 )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3 𝑉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1105 Ω(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+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15260 Ω(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3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)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7.5 V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1=−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2.45\tiem 〖10〗^(−5) 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𝐴, 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_2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4.81×〖10〗^(−4)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𝐴, 𝐼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_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3=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4.57×〖10〗^(−4)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𝐴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E14E01-999C-42D1-BCDD-F1B7B8728948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E1B424-5531-40C3-B58D-BBEC66456E6E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Made of magnets, wire coil, spring, pointer and calibrated scale.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Current flowing through the coil makes it magnetic, so it wants to move.  The stronger the current the more the coil will rotate.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122330-6FAA-447F-9EB2-8C220E62F00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C29C8A-AB29-4AD8-9FF4-BECC8A964D81}" type="slidenum">
              <a:rPr lang="en-US" altLang="en-US" smtClean="0"/>
              <a:pPr/>
              <a:t>75</a:t>
            </a:fld>
            <a:endParaRPr lang="en-US" alt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Example of Shunt resistors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Want to measure 100 mA, but meter’s coil only reads 0.100 mA.  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Have shunt resistor take 99.9 mA and the coil only gets .1 mA</a:t>
            </a:r>
          </a:p>
          <a:p>
            <a:pPr eaLnBrk="1" hangingPunct="1">
              <a:buFontTx/>
              <a:buChar char="•"/>
            </a:pPr>
            <a:r>
              <a:rPr lang="en-US" altLang="en-US" dirty="0"/>
              <a:t>To know how big to make the shunt resistors, the resistance of the coil needs to be known.</a:t>
            </a:r>
          </a:p>
          <a:p>
            <a:endParaRPr lang="en-US" altLang="en-US" dirty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CA2E91-A6A0-4583-8B61-FDCD1935B400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480EEE-8513-41DB-8A16-8211757D2000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FB4B97-4B19-4EB6-AE09-D6BD46E1F80F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Large resistor is added because if V is constant Big R means small I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1563AE-888C-46A9-94F2-3C3C01404B4F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3E17C6F-EB1E-4E4A-9211-8D6D5D594DBB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49AA00-8518-454D-94CD-4D01C30D3255}" type="slidenum">
              <a:rPr lang="en-US" altLang="en-US" smtClean="0"/>
              <a:pPr/>
              <a:t>82</a:t>
            </a:fld>
            <a:endParaRPr lang="en-US" alt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Current no longer flows because the parallel plates aren’t connected and it can’t accept anymore charge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F3438D-AC8F-4D0D-AFDD-0C2C16E8974E}" type="slidenum">
              <a:rPr lang="en-US" altLang="en-US" smtClean="0"/>
              <a:pPr/>
              <a:t>83</a:t>
            </a:fld>
            <a:endParaRPr lang="en-US" alt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Draw the circuit with Battery, capacitor, and resistor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E1EFE64-5E05-44CA-ABC4-A1A559C59490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8738053-8BB2-4E5A-8456-87856A0145A9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F162C6-33D0-44B9-8794-1D32B88F69D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E597C32-D3CD-4B10-8CDC-B895799EC3F7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A1D99F-ECC9-483B-AFE7-226DDB3003DC}" type="slidenum">
              <a:rPr lang="en-US" altLang="en-US" smtClean="0"/>
              <a:pPr/>
              <a:t>87</a:t>
            </a:fld>
            <a:endParaRPr lang="en-US" alt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𝑇𝑖𝑚𝑒</m:t>
                      </m:r>
                      <m:r>
                        <a:rPr lang="en-US" altLang="en-US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</a:rPr>
                        <m:t>𝑐𝑜𝑛𝑠𝑡𝑎𝑛𝑡</m:t>
                      </m:r>
                      <m:r>
                        <a:rPr lang="en-US" altLang="en-US" i="1" dirty="0" smtClean="0">
                          <a:latin typeface="Cambria Math"/>
                        </a:rPr>
                        <m:t>:  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𝜏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𝑅𝐶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800000 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.000005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𝐹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=4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𝑠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𝑀𝑎𝑥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𝐶h𝑎𝑟𝑔𝑒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 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𝑄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.000005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𝐹</m:t>
                          </m:r>
                        </m:e>
                      </m:d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12 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𝑉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.000060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=60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𝜇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𝑀𝑎𝑥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𝐶𝑢𝑟𝑟𝑒𝑛𝑡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 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𝑉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12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𝑉</m:t>
                          </m:r>
                        </m:num>
                        <m:den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800000 </m:t>
                          </m:r>
                        </m:den>
                      </m:f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0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.000015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=15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𝜇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𝐶h𝑎𝑟𝑔𝑒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𝑓𝑢𝑛𝑐𝑡𝑖𝑜𝑛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 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𝑞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)=60</m:t>
                      </m:r>
                      <m:d>
                        <m:dPr>
                          <m:ctrlPr>
                            <a:rPr lang="en-US" altLang="en-US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 smtClean="0">
                                  <a:latin typeface="Cambria Math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en-US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b="0" i="1" dirty="0" smtClean="0">
                                      <a:latin typeface="Cambria Math"/>
                                      <a:sym typeface="Symbol" pitchFamily="18" charset="2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altLang="en-US" b="0" i="1" dirty="0" smtClean="0">
                                      <a:latin typeface="Cambria Math"/>
                                      <a:sym typeface="Symbol" pitchFamily="18" charset="2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𝜇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𝐶𝑢𝑟𝑟𝑒𝑛𝑡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𝑓𝑢𝑛𝑐𝑡𝑖𝑜𝑛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: 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𝐼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)=15</m:t>
                      </m:r>
                      <m:sSup>
                        <m:sSup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altLang="en-US" i="1" dirty="0" smtClean="0">
                              <a:latin typeface="Cambria Math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altLang="en-US" b="0" i="1" dirty="0" smtClean="0">
                              <a:latin typeface="Cambria Math"/>
                              <a:sym typeface="Symbol" pitchFamily="18" charset="2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altLang="en-US" b="0" i="1" dirty="0" smtClean="0">
                          <a:latin typeface="Cambria Math"/>
                          <a:sym typeface="Symbol" pitchFamily="18" charset="2"/>
                        </a:rPr>
                        <m:t>𝜇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𝐴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866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𝑇𝑖𝑚𝑒 𝑐𝑜𝑛𝑠𝑡𝑎𝑛𝑡:  </a:t>
                </a:r>
                <a:r>
                  <a:rPr lang="en-US" altLang="en-US" b="0" i="0" dirty="0" smtClean="0">
                    <a:latin typeface="Cambria Math"/>
                  </a:rPr>
                  <a:t>𝜏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=𝑅𝐶=(800000 )(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.000005 𝐹)=4 𝑠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𝑀𝑎𝑥 𝐶ℎ𝑎𝑟𝑔𝑒:  𝑄=𝐶𝑉=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(0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.000005 𝐹)(12 𝑉)=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.000060 𝐶=60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𝜇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𝐶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𝑀𝑎𝑥 𝐶𝑢𝑟𝑟𝑒𝑛𝑡:  𝐼=𝑉/𝑅=(12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𝑉)/(800000 )=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0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.000015 𝐴=15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𝜇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𝐶ℎ𝑎𝑟𝑔𝑒 𝑓𝑢𝑛𝑐𝑡𝑖𝑜𝑛:  𝑞(𝑡)=60(1−𝑒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^(−𝑡/4)</a:t>
                </a:r>
                <a:r>
                  <a:rPr lang="en-US" altLang="en-US" b="0" i="0" baseline="30000" dirty="0" smtClean="0">
                    <a:latin typeface="Cambria Math"/>
                    <a:sym typeface="Symbol" pitchFamily="18" charset="2"/>
                  </a:rPr>
                  <a:t> 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𝜇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𝐶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𝐶𝑢𝑟𝑟𝑒𝑛𝑡 𝑓𝑢𝑛𝑐𝑡𝑖𝑜𝑛: 𝐼(𝑡)=15𝑒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^(−𝑡/4) 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 </a:t>
                </a:r>
                <a:r>
                  <a:rPr lang="en-US" altLang="en-US" b="0" i="0" dirty="0" smtClean="0">
                    <a:latin typeface="Cambria Math"/>
                    <a:sym typeface="Symbol" pitchFamily="18" charset="2"/>
                  </a:rPr>
                  <a:t>𝜇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𝐴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4452E4-31F2-4E48-A12C-E66758D81D6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</a:rPr>
                        <m:t>𝐼𝑅</m:t>
                      </m:r>
                      <m:r>
                        <a:rPr lang="en-US" alt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</a:rPr>
                        <m:t>12 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𝑉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=</m:t>
                      </m:r>
                      <m:d>
                        <m:dPr>
                          <m:ctrlPr>
                            <a:rPr lang="en-US" alt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0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.20</m:t>
                          </m:r>
                          <m:r>
                            <a:rPr lang="en-US" altLang="en-US" b="0" i="1" dirty="0" smtClean="0">
                              <a:latin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n-US" altLang="en-US" i="1" dirty="0" smtClean="0">
                              <a:latin typeface="Cambria Math"/>
                              <a:sym typeface="Wingdings" pitchFamily="2" charset="2"/>
                            </a:rPr>
                            <m:t>𝐴</m:t>
                          </m:r>
                        </m:e>
                      </m:d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𝑅</m:t>
                      </m:r>
                      <m:r>
                        <a:rPr lang="en-US" altLang="en-US" b="0" i="1" dirty="0" smtClean="0">
                          <a:latin typeface="Cambria Math"/>
                          <a:sym typeface="Wingdings" pitchFamily="2" charset="2"/>
                        </a:rPr>
                        <m:t>→</m:t>
                      </m:r>
                      <m:r>
                        <a:rPr lang="en-US" altLang="en-US" i="1" dirty="0" smtClean="0">
                          <a:latin typeface="Cambria Math"/>
                          <a:sym typeface="Wingdings" pitchFamily="2" charset="2"/>
                        </a:rPr>
                        <m:t>60 </m:t>
                      </m:r>
                      <m:r>
                        <m:rPr>
                          <m:sty m:val="p"/>
                        </m:rPr>
                        <a:rPr lang="en-US" altLang="en-US" b="0" i="0" dirty="0" smtClean="0">
                          <a:latin typeface="Cambria Math"/>
                          <a:sym typeface="Wingdings" pitchFamily="2" charset="2"/>
                        </a:rPr>
                        <m:t>Ω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r>
                        <a:rPr lang="en-US" altLang="en-US" i="1" dirty="0" smtClean="0">
                          <a:latin typeface="Cambria Math"/>
                          <a:sym typeface="Symbol" pitchFamily="18" charset="2"/>
                        </a:rPr>
                        <m:t>𝑅</m:t>
                      </m:r>
                    </m:oMath>
                  </m:oMathPara>
                </a14:m>
                <a:endParaRPr lang="en-US" alt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46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noFill/>
              <a:ln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i="0" dirty="0" smtClean="0">
                    <a:latin typeface="Cambria Math"/>
                  </a:rPr>
                  <a:t>𝑉=𝐼𝑅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 12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𝑉=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(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.20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 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𝐴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)</a:t>
                </a:r>
                <a:r>
                  <a:rPr lang="en-US" altLang="en-US" i="0" dirty="0" smtClean="0">
                    <a:latin typeface="Cambria Math"/>
                    <a:sym typeface="Wingdings" pitchFamily="2" charset="2"/>
                  </a:rPr>
                  <a:t>𝑅  60 </a:t>
                </a:r>
                <a:r>
                  <a:rPr lang="en-US" altLang="en-US" b="0" i="0" dirty="0" smtClean="0">
                    <a:latin typeface="Cambria Math"/>
                    <a:sym typeface="Wingdings" pitchFamily="2" charset="2"/>
                  </a:rPr>
                  <a:t>Ω</a:t>
                </a:r>
                <a:r>
                  <a:rPr lang="en-US" altLang="en-US" i="0" dirty="0" smtClean="0">
                    <a:latin typeface="Cambria Math"/>
                    <a:sym typeface="Symbol" pitchFamily="18" charset="2"/>
                  </a:rPr>
                  <a:t>=𝑅</a:t>
                </a:r>
                <a:endParaRPr lang="en-US" altLang="en-US" dirty="0" smtClean="0">
                  <a:sym typeface="Symbol" pitchFamily="18" charset="2"/>
                </a:endParaRPr>
              </a:p>
            </p:txBody>
          </p:sp>
        </mc:Fallback>
      </mc:AlternateContent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D025DB-B55D-43E3-ABE6-9279DA5647B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9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2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8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C08A-7827-4AEF-A7FB-107E1E4AB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0" y="1131570"/>
            <a:ext cx="91440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" y="1242131"/>
            <a:ext cx="9144000" cy="3394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1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5176"/>
            <a:ext cx="9144000" cy="1021557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2392"/>
            <a:ext cx="7772400" cy="32027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131570"/>
            <a:ext cx="44958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1131570"/>
            <a:ext cx="44958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0"/>
            <a:ext cx="44958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495800" cy="339447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1131570"/>
            <a:ext cx="44958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0" y="1131570"/>
            <a:ext cx="44958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1335"/>
            <a:ext cx="44973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31156"/>
            <a:ext cx="4497388" cy="296346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498974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498974" cy="296346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7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2B2A8407-2ABB-4939-9A3A-BCB371C85CB6}"/>
              </a:ext>
            </a:extLst>
          </p:cNvPr>
          <p:cNvSpPr/>
          <p:nvPr userDrawn="1"/>
        </p:nvSpPr>
        <p:spPr>
          <a:xfrm>
            <a:off x="0" y="1131570"/>
            <a:ext cx="91440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7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C8AD76D0-DFF5-44CD-9797-1839165CDB50}"/>
              </a:ext>
            </a:extLst>
          </p:cNvPr>
          <p:cNvSpPr/>
          <p:nvPr userDrawn="1"/>
        </p:nvSpPr>
        <p:spPr>
          <a:xfrm>
            <a:off x="0" y="1131570"/>
            <a:ext cx="9144000" cy="4011930"/>
          </a:xfrm>
          <a:prstGeom prst="roundRect">
            <a:avLst>
              <a:gd name="adj" fmla="val 6824"/>
            </a:avLst>
          </a:prstGeom>
          <a:solidFill>
            <a:schemeClr val="bg1">
              <a:alpha val="80000"/>
            </a:schemeClr>
          </a:solidFill>
          <a:ln>
            <a:solidFill>
              <a:srgbClr val="00B0F0">
                <a:alpha val="5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2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4788"/>
            <a:ext cx="34655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568950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1076326"/>
            <a:ext cx="346551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0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00450"/>
            <a:ext cx="91440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56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025504"/>
            <a:ext cx="91440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00150"/>
            <a:ext cx="9144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29FC-4F82-47B1-B0D5-01177F53B2ED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B577-E368-431F-B9D0-81BDF04BD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Cambria" panose="02040503050406030204" pitchFamily="18" charset="0"/>
        <a:buChar char="⊶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50"/>
        </a:buClr>
        <a:buFont typeface="Cambria" panose="02040503050406030204" pitchFamily="18" charset="0"/>
        <a:buChar char="⊷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FF00"/>
        </a:buClr>
        <a:buFont typeface="Cambria" panose="02040503050406030204" pitchFamily="18" charset="0"/>
        <a:buChar char="⧟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Font typeface="Cambria" panose="02040503050406030204" pitchFamily="18" charset="0"/>
        <a:buChar char="⟜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Cambria" panose="02040503050406030204" pitchFamily="18" charset="0"/>
        <a:buChar char="⊸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hyperlink" Target="https://openstaxcollege.org/textbooks/college-physic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 Circuits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Physics Unit 9</a:t>
            </a:r>
          </a:p>
        </p:txBody>
      </p:sp>
    </p:spTree>
    <p:extLst>
      <p:ext uri="{BB962C8B-B14F-4D97-AF65-F5344CB8AC3E}">
        <p14:creationId xmlns:p14="http://schemas.microsoft.com/office/powerpoint/2010/main" val="213357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09-01 Current, Resistance, and Ohm’s Law</a:t>
            </a:r>
            <a:endParaRPr lang="en-US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b="1" dirty="0">
                <a:solidFill>
                  <a:srgbClr val="00B0F0"/>
                </a:solidFill>
              </a:rPr>
              <a:t>Resistors</a:t>
            </a:r>
          </a:p>
          <a:p>
            <a:pPr eaLnBrk="1" hangingPunct="1">
              <a:defRPr/>
            </a:pPr>
            <a:r>
              <a:rPr lang="en-US" dirty="0"/>
              <a:t>Device that offers resistance to flow of charges</a:t>
            </a:r>
          </a:p>
          <a:p>
            <a:pPr eaLnBrk="1" hangingPunct="1">
              <a:defRPr/>
            </a:pPr>
            <a:r>
              <a:rPr lang="en-US" dirty="0"/>
              <a:t>Copper wire has very little resistance</a:t>
            </a:r>
          </a:p>
          <a:p>
            <a:pPr eaLnBrk="1" hangingPunct="1">
              <a:defRPr/>
            </a:pPr>
            <a:r>
              <a:rPr lang="en-US" dirty="0"/>
              <a:t>Symbols used for</a:t>
            </a:r>
          </a:p>
          <a:p>
            <a:pPr lvl="1" eaLnBrk="1" hangingPunct="1">
              <a:defRPr/>
            </a:pPr>
            <a:r>
              <a:rPr lang="en-US" dirty="0"/>
              <a:t>Resistor </a:t>
            </a:r>
            <a:r>
              <a:rPr lang="en-US" dirty="0">
                <a:sym typeface="Wingdings" pitchFamily="2" charset="2"/>
              </a:rPr>
              <a:t> 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Wire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797482"/>
            <a:ext cx="3810000" cy="2200046"/>
          </a:xfrm>
          <a:ln>
            <a:solidFill>
              <a:schemeClr val="bg1"/>
            </a:solidFill>
          </a:ln>
        </p:spPr>
      </p:pic>
      <p:pic>
        <p:nvPicPr>
          <p:cNvPr id="23556" name="Picture 4" descr="ILW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t="21216" r="68115"/>
          <a:stretch>
            <a:fillRect/>
          </a:stretch>
        </p:blipFill>
        <p:spPr bwMode="auto">
          <a:xfrm>
            <a:off x="2819400" y="2846070"/>
            <a:ext cx="838200" cy="21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91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09-01 Current, Resistance, and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Our speakers use 200 mA of current at maximum volume.  The voltage is 12V.  The current is used to produce a magnet which is used to move the speaker cone.  Find the resistance of the electromagnet.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R = 60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615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09-01 Homework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Hopefully these circuit problems won’t have you running around in circles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20.3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990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C06C-5B91-4195-A9CB-2011BF94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09-02 Resistance and Resistivity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83B55-5E79-4D70-AE27-7FE5540F3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Explain the concept of resistivity.</a:t>
            </a:r>
          </a:p>
          <a:p>
            <a:r>
              <a:rPr lang="en-US" dirty="0"/>
              <a:t>• Use resistivity to calculate the resistance of specified configurations of material.</a:t>
            </a:r>
          </a:p>
          <a:p>
            <a:r>
              <a:rPr lang="en-US" dirty="0"/>
              <a:t>• Use the thermal coefficient of resistivity to calculate the change of resistance with temperature.</a:t>
            </a:r>
          </a:p>
        </p:txBody>
      </p:sp>
    </p:spTree>
    <p:extLst>
      <p:ext uri="{BB962C8B-B14F-4D97-AF65-F5344CB8AC3E}">
        <p14:creationId xmlns:p14="http://schemas.microsoft.com/office/powerpoint/2010/main" val="136921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09-02 Resistance and Resistivity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Another way to find resistance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The resistance varies directly with length and inversely with width (or cross-sectional area) a wire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Kind of like trying to get a lot of water through a pipe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Symbol" pitchFamily="18" charset="2"/>
              </a:rPr>
              <a:t>Short, thick wire </a:t>
            </a:r>
            <a:r>
              <a:rPr lang="en-US" dirty="0">
                <a:sym typeface="Wingdings" pitchFamily="2" charset="2"/>
              </a:rPr>
              <a:t> small resistance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sym typeface="Wingdings" pitchFamily="2" charset="2"/>
              </a:rPr>
              <a:t>Long, skinny wire  large resistance</a:t>
            </a:r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083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09-02 Resistance and Resistivity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𝑅</m:t>
                      </m:r>
                      <m:r>
                        <a:rPr lang="en-US" sz="2800" b="0" i="1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𝜌</m:t>
                          </m:r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sym typeface="Symbol" pitchFamily="18" charset="2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800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sz="2800" dirty="0">
                    <a:sym typeface="Symbol" pitchFamily="18" charset="2"/>
                  </a:rPr>
                  <a:t> = resistivity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Symbol" pitchFamily="18" charset="2"/>
                  </a:rPr>
                  <a:t>Unit:  m</a:t>
                </a:r>
              </a:p>
              <a:p>
                <a:pPr eaLnBrk="1" hangingPunct="1">
                  <a:defRPr/>
                </a:pPr>
                <a:r>
                  <a:rPr lang="en-US" sz="2800" dirty="0">
                    <a:sym typeface="Symbol" pitchFamily="18" charset="2"/>
                  </a:rPr>
                  <a:t>Table 20.1 lists </a:t>
                </a:r>
                <a:r>
                  <a:rPr lang="en-US" sz="2800" dirty="0" err="1">
                    <a:sym typeface="Symbol" pitchFamily="18" charset="2"/>
                  </a:rPr>
                  <a:t>resistivities</a:t>
                </a:r>
                <a:r>
                  <a:rPr lang="en-US" sz="2800" dirty="0">
                    <a:sym typeface="Symbol" pitchFamily="18" charset="2"/>
                  </a:rPr>
                  <a:t> of some materials</a:t>
                </a:r>
              </a:p>
              <a:p>
                <a:pPr lvl="1" eaLnBrk="1" hangingPunct="1">
                  <a:defRPr/>
                </a:pPr>
                <a:r>
                  <a:rPr lang="en-US" sz="2400" dirty="0">
                    <a:sym typeface="Symbol" pitchFamily="18" charset="2"/>
                  </a:rPr>
                  <a:t>Metals </a:t>
                </a:r>
                <a:r>
                  <a:rPr lang="en-US" sz="2400" dirty="0">
                    <a:sym typeface="Wingdings" pitchFamily="2" charset="2"/>
                  </a:rPr>
                  <a:t> small resistivity (1x10</a:t>
                </a:r>
                <a:r>
                  <a:rPr lang="en-US" sz="2400" baseline="30000" dirty="0">
                    <a:sym typeface="Wingdings" pitchFamily="2" charset="2"/>
                  </a:rPr>
                  <a:t>-8 </a:t>
                </a:r>
                <a:r>
                  <a:rPr lang="en-US" sz="2400" dirty="0">
                    <a:sym typeface="Symbol" pitchFamily="18" charset="2"/>
                  </a:rPr>
                  <a:t> m)</a:t>
                </a:r>
                <a:endParaRPr lang="en-US" sz="24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r>
                  <a:rPr lang="en-US" sz="2400" dirty="0">
                    <a:sym typeface="Wingdings" pitchFamily="2" charset="2"/>
                  </a:rPr>
                  <a:t>Insulators  large </a:t>
                </a:r>
                <a:r>
                  <a:rPr lang="en-US" sz="2400" dirty="0" err="1">
                    <a:sym typeface="Wingdings" pitchFamily="2" charset="2"/>
                  </a:rPr>
                  <a:t>resisitivity</a:t>
                </a:r>
                <a:r>
                  <a:rPr lang="en-US" sz="2400" dirty="0">
                    <a:sym typeface="Wingdings" pitchFamily="2" charset="2"/>
                  </a:rPr>
                  <a:t> (1x10</a:t>
                </a:r>
                <a:r>
                  <a:rPr lang="en-US" sz="2400" baseline="30000" dirty="0">
                    <a:sym typeface="Wingdings" pitchFamily="2" charset="2"/>
                  </a:rPr>
                  <a:t>15</a:t>
                </a:r>
                <a:r>
                  <a:rPr lang="en-US" sz="2400" dirty="0">
                    <a:sym typeface="Wingdings" pitchFamily="2" charset="2"/>
                  </a:rPr>
                  <a:t> </a:t>
                </a:r>
                <a:r>
                  <a:rPr lang="en-US" sz="2400" dirty="0">
                    <a:sym typeface="Symbol" pitchFamily="18" charset="2"/>
                  </a:rPr>
                  <a:t> m)</a:t>
                </a:r>
                <a:endParaRPr lang="en-US" sz="2400" dirty="0">
                  <a:sym typeface="Wingdings" pitchFamily="2" charset="2"/>
                </a:endParaRPr>
              </a:p>
              <a:p>
                <a:pPr lvl="1" eaLnBrk="1" hangingPunct="1">
                  <a:defRPr/>
                </a:pPr>
                <a:r>
                  <a:rPr lang="en-US" sz="2400" dirty="0">
                    <a:sym typeface="Symbol" pitchFamily="18" charset="2"/>
                  </a:rPr>
                  <a:t>Semi-conductors </a:t>
                </a:r>
                <a:r>
                  <a:rPr lang="en-US" sz="2400" dirty="0">
                    <a:sym typeface="Wingdings" pitchFamily="2" charset="2"/>
                  </a:rPr>
                  <a:t> medium resistivity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267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9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09-02 Resistance and Resistivity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Why are long wires thick?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Wire thicknesses are measured in gauges.  20-gauge wire is thinner than 16-gauge wire.  If 20-gauge wire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=5.2×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16-gauge wire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latin typeface="Cambria Math"/>
                      </a:rPr>
                      <m:t>=13×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find the resistance per meter of each if they are copper.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endParaRPr lang="en-US" dirty="0"/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/>
                  <a:t>20-guage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.0331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/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𝑚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dirty="0">
                    <a:sym typeface="Symbol" pitchFamily="18" charset="2"/>
                  </a:rPr>
                  <a:t>16-guage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Wingdings" pitchFamily="2" charset="2"/>
                      </a:rPr>
                      <m:t>.0132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sym typeface="Wingdings" pitchFamily="2" charset="2"/>
                      </a:rPr>
                      <m:t>Ω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/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𝑚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5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09-02 Resistance and Resistivity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  <a:sym typeface="Symbol" pitchFamily="18" charset="2"/>
                  </a:rPr>
                  <a:t>Resistivity and Temperature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𝜌</m:t>
                      </m:r>
                      <m:r>
                        <a:rPr lang="en-US" sz="3600" b="0" i="1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𝜌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1+</m:t>
                          </m:r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  <m:r>
                            <a:rPr lang="en-US" sz="3600" b="0" i="1" smtClean="0">
                              <a:latin typeface="Cambria Math"/>
                              <a:sym typeface="Symbol" pitchFamily="18" charset="2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𝜌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= resistivity at temperature T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ym typeface="Symbol" pitchFamily="18" charset="2"/>
                  </a:rPr>
                  <a:t> = resistivity at temperature T</a:t>
                </a:r>
                <a:r>
                  <a:rPr lang="en-US" baseline="-25000" dirty="0">
                    <a:sym typeface="Symbol" pitchFamily="18" charset="2"/>
                  </a:rPr>
                  <a:t>0</a:t>
                </a:r>
                <a:endParaRPr lang="en-US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= temperature coefficient of resistivity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Symbol" pitchFamily="18" charset="2"/>
                  </a:rPr>
                  <a:t>Unit: 1/</a:t>
                </a:r>
                <a:r>
                  <a:rPr lang="en-US" dirty="0">
                    <a:cs typeface="Arial" charset="0"/>
                    <a:sym typeface="Symbol" pitchFamily="18" charset="2"/>
                  </a:rPr>
                  <a:t>°C (or 1/K)</a:t>
                </a:r>
              </a:p>
              <a:p>
                <a:pPr lvl="1" eaLnBrk="1" hangingPunct="1">
                  <a:defRPr/>
                </a:pPr>
                <a:endParaRPr lang="en-US" dirty="0"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65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09-02 Resistance and Resistivity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Metals</a:t>
            </a:r>
          </a:p>
          <a:p>
            <a:pPr lvl="1" eaLnBrk="1" hangingPunct="1">
              <a:defRPr/>
            </a:pPr>
            <a:r>
              <a:rPr lang="en-US" dirty="0"/>
              <a:t>Resistivity increases with temperature</a:t>
            </a:r>
          </a:p>
          <a:p>
            <a:pPr lvl="1" eaLnBrk="1" hangingPunct="1">
              <a:defRPr/>
            </a:pPr>
            <a:r>
              <a:rPr lang="en-US" dirty="0">
                <a:sym typeface="Symbol" pitchFamily="18" charset="2"/>
              </a:rPr>
              <a:t> is positive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Semiconductors</a:t>
            </a:r>
          </a:p>
          <a:p>
            <a:pPr lvl="1" eaLnBrk="1" hangingPunct="1">
              <a:defRPr/>
            </a:pPr>
            <a:r>
              <a:rPr lang="en-US" dirty="0">
                <a:sym typeface="Symbol" pitchFamily="18" charset="2"/>
              </a:rPr>
              <a:t>Resistivity decreases with temperature</a:t>
            </a:r>
          </a:p>
          <a:p>
            <a:pPr lvl="1" eaLnBrk="1" hangingPunct="1">
              <a:defRPr/>
            </a:pPr>
            <a:r>
              <a:rPr lang="en-US" dirty="0">
                <a:sym typeface="Symbol" pitchFamily="18" charset="2"/>
              </a:rPr>
              <a:t> is negative</a:t>
            </a:r>
          </a:p>
        </p:txBody>
      </p:sp>
    </p:spTree>
    <p:extLst>
      <p:ext uri="{BB962C8B-B14F-4D97-AF65-F5344CB8AC3E}">
        <p14:creationId xmlns:p14="http://schemas.microsoft.com/office/powerpoint/2010/main" val="26364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09-02 Resistance and Resistivity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  <a:sym typeface="Symbol" pitchFamily="18" charset="2"/>
                  </a:rPr>
                  <a:t>Resistance and Temperature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  <a:sym typeface="Symbol" pitchFamily="18" charset="2"/>
                        </a:rPr>
                        <m:t>𝑅</m:t>
                      </m:r>
                      <m:r>
                        <a:rPr lang="en-US" sz="4000" b="0" i="1" smtClean="0">
                          <a:latin typeface="Cambria Math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  <a:sym typeface="Symbol" pitchFamily="18" charset="2"/>
                            </a:rPr>
                            <m:t>𝑅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  <a:sym typeface="Symbol" pitchFamily="18" charset="2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/>
                              <a:sym typeface="Symbol" pitchFamily="18" charset="2"/>
                            </a:rPr>
                            <m:t>1+</m:t>
                          </m:r>
                          <m:r>
                            <a:rPr lang="en-US" sz="4000" b="0" i="1" smtClean="0">
                              <a:latin typeface="Cambria Math"/>
                              <a:sym typeface="Symbol" pitchFamily="18" charset="2"/>
                            </a:rPr>
                            <m:t>𝛼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sym typeface="Symbol" pitchFamily="18" charset="2"/>
                            </a:rPr>
                            <m:t>Δ</m:t>
                          </m:r>
                          <m:r>
                            <a:rPr lang="en-US" sz="4000" b="0" i="1" smtClean="0">
                              <a:latin typeface="Cambria Math"/>
                              <a:sym typeface="Symbol" pitchFamily="18" charset="2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dirty="0">
                    <a:sym typeface="Symbol" pitchFamily="18" charset="2"/>
                  </a:rPr>
                  <a:t> = resistance at temperature T</a:t>
                </a:r>
              </a:p>
              <a:p>
                <a:pPr eaLnBrk="1" hangingPunct="1">
                  <a:defRPr/>
                </a:pPr>
                <a:r>
                  <a:rPr lang="en-US" i="1" dirty="0">
                    <a:sym typeface="Symbol" pitchFamily="18" charset="2"/>
                  </a:rPr>
                  <a:t>R</a:t>
                </a:r>
                <a:r>
                  <a:rPr lang="en-US" baseline="-25000" dirty="0">
                    <a:sym typeface="Symbol" pitchFamily="18" charset="2"/>
                  </a:rPr>
                  <a:t>0</a:t>
                </a:r>
                <a:r>
                  <a:rPr lang="en-US" dirty="0">
                    <a:sym typeface="Symbol" pitchFamily="18" charset="2"/>
                  </a:rPr>
                  <a:t> = resistance at temperature T</a:t>
                </a:r>
                <a:r>
                  <a:rPr lang="en-US" baseline="-25000" dirty="0">
                    <a:sym typeface="Symbol" pitchFamily="18" charset="2"/>
                  </a:rPr>
                  <a:t>0</a:t>
                </a:r>
                <a:endParaRPr lang="en-US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= temperature coefficient of resistivity</a:t>
                </a:r>
              </a:p>
              <a:p>
                <a:pPr lvl="1" eaLnBrk="1" hangingPunct="1">
                  <a:defRPr/>
                </a:pPr>
                <a:r>
                  <a:rPr lang="en-US" dirty="0">
                    <a:sym typeface="Symbol" pitchFamily="18" charset="2"/>
                  </a:rPr>
                  <a:t>Unit: 1/</a:t>
                </a:r>
                <a:r>
                  <a:rPr lang="en-US" dirty="0">
                    <a:cs typeface="Arial" charset="0"/>
                    <a:sym typeface="Symbol" pitchFamily="18" charset="2"/>
                  </a:rPr>
                  <a:t>°C (or 1/K)</a:t>
                </a:r>
              </a:p>
              <a:p>
                <a:pPr lvl="1" eaLnBrk="1" hangingPunct="1">
                  <a:defRPr/>
                </a:pPr>
                <a:endParaRPr lang="en-US" dirty="0"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43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This Slideshow was developed to accompany the textbook</a:t>
            </a:r>
          </a:p>
          <a:p>
            <a:pPr lvl="1"/>
            <a:r>
              <a:rPr lang="en-US" sz="2000" i="1" dirty="0" err="1"/>
              <a:t>OpenStax</a:t>
            </a:r>
            <a:r>
              <a:rPr lang="en-US" sz="2000" i="1" dirty="0"/>
              <a:t> Physics</a:t>
            </a:r>
          </a:p>
          <a:p>
            <a:pPr lvl="2"/>
            <a:r>
              <a:rPr lang="en-US" sz="2000" i="1" dirty="0"/>
              <a:t>Available for free at </a:t>
            </a:r>
            <a:r>
              <a:rPr lang="en-US" sz="2000" i="1" dirty="0">
                <a:hlinkClick r:id="rId2"/>
              </a:rPr>
              <a:t>https://openstaxcollege.org/textbooks/college-physics</a:t>
            </a:r>
            <a:r>
              <a:rPr lang="en-US" sz="2000" i="1" dirty="0"/>
              <a:t> </a:t>
            </a:r>
          </a:p>
          <a:p>
            <a:pPr lvl="1"/>
            <a:r>
              <a:rPr lang="en-US" sz="2000" i="1" dirty="0"/>
              <a:t>By </a:t>
            </a:r>
            <a:r>
              <a:rPr lang="en-US" sz="2000" i="1" dirty="0" err="1"/>
              <a:t>OpenStax</a:t>
            </a:r>
            <a:r>
              <a:rPr lang="en-US" sz="2000" i="1" dirty="0"/>
              <a:t> College and Rice University</a:t>
            </a:r>
          </a:p>
          <a:p>
            <a:pPr lvl="1"/>
            <a:r>
              <a:rPr lang="en-US" sz="2000" i="1" dirty="0"/>
              <a:t>2013 edition</a:t>
            </a:r>
          </a:p>
          <a:p>
            <a:r>
              <a:rPr lang="en-US" sz="2000" dirty="0"/>
              <a:t>Some examples and diagrams are taken from the textbook.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00600" y="4149657"/>
            <a:ext cx="4343400" cy="990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Slides created by </a:t>
            </a:r>
          </a:p>
          <a:p>
            <a:r>
              <a:rPr lang="en-US" dirty="0"/>
              <a:t>Richard Wright, Andrews Academy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hlinkClick r:id="rId3"/>
              </a:rPr>
              <a:t>rwright@andrews.edu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693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09-02 Resistance and Resistivity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A heating element is a wire with cross-sectional area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−7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is 1.3 m long.  The material has resistivity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</m:t>
                    </m:r>
                    <m:r>
                      <a:rPr lang="en-US" b="0" i="1" dirty="0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Ω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m</m:t>
                    </m:r>
                  </m:oMath>
                </a14:m>
                <a:r>
                  <a:rPr lang="en-US" dirty="0"/>
                  <a:t> at 200</a:t>
                </a:r>
                <a:r>
                  <a:rPr lang="en-US" dirty="0">
                    <a:cs typeface="Arial" charset="0"/>
                  </a:rPr>
                  <a:t>°C and a temperature coefficient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Arial" charset="0"/>
                      </a:rPr>
                      <m:t>3</m:t>
                    </m:r>
                    <m:r>
                      <a:rPr lang="en-US" b="0" i="1" dirty="0" smtClean="0">
                        <a:latin typeface="Cambria Math"/>
                        <a:cs typeface="Arial" charset="0"/>
                      </a:rPr>
                      <m:t>×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  <a:cs typeface="Arial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dirty="0">
                    <a:cs typeface="Arial" charset="0"/>
                  </a:rPr>
                  <a:t> 1/°C.  Find the resistance of the element at 350°C.</a:t>
                </a:r>
              </a:p>
              <a:p>
                <a:pPr eaLnBrk="1" hangingPunct="1">
                  <a:defRPr/>
                </a:pPr>
                <a:endParaRPr lang="en-US" dirty="0">
                  <a:cs typeface="Arial" charset="0"/>
                </a:endParaRPr>
              </a:p>
              <a:p>
                <a:pPr eaLnBrk="1" hangingPunct="1">
                  <a:defRPr/>
                </a:pPr>
                <a:r>
                  <a:rPr lang="en-US" dirty="0">
                    <a:cs typeface="Arial" charset="0"/>
                  </a:rPr>
                  <a:t>R = 1430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Arial" charset="0"/>
                        <a:sym typeface="Symbol" pitchFamily="18" charset="2"/>
                      </a:rPr>
                      <m:t>Ω</m:t>
                    </m:r>
                  </m:oMath>
                </a14:m>
                <a:endParaRPr lang="en-US" dirty="0">
                  <a:cs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01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09-02 Resistance and Resistivity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B0F0"/>
                </a:solidFill>
              </a:rPr>
              <a:t>Superconductors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Materials whose resistivity = 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Metals become superconductors at very low temperatures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Some materials using copper oxide work at much higher temperatures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No current loss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Used 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Transmission of electricity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MRI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Maglev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Powerful, small electric motors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Faster computer chips</a:t>
            </a:r>
          </a:p>
        </p:txBody>
      </p:sp>
    </p:spTree>
    <p:extLst>
      <p:ext uri="{BB962C8B-B14F-4D97-AF65-F5344CB8AC3E}">
        <p14:creationId xmlns:p14="http://schemas.microsoft.com/office/powerpoint/2010/main" val="334222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3188970"/>
            <a:ext cx="2692400" cy="181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09-02 Homework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Resistance is futile</a:t>
            </a:r>
          </a:p>
          <a:p>
            <a:pPr eaLnBrk="1" hangingPunct="1">
              <a:defRPr/>
            </a:pPr>
            <a:r>
              <a:rPr lang="en-US" sz="2800" dirty="0"/>
              <a:t>Read 20.4, 20.5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874394"/>
            <a:ext cx="10591800" cy="714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34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863A-2F5E-4B64-81F2-14E761D6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09-03 Electric Power and AC/DC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738DA-2DC0-4FC0-971D-14CC323D7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Calculate the power dissipated by a resistor and power supplied by a power supply.</a:t>
            </a:r>
          </a:p>
          <a:p>
            <a:r>
              <a:rPr lang="en-US" dirty="0"/>
              <a:t>• Calculate the cost of electricity under various circumstances.</a:t>
            </a:r>
          </a:p>
          <a:p>
            <a:r>
              <a:rPr lang="en-US" dirty="0"/>
              <a:t>• Explain the differences and similarities between AC and DC current.</a:t>
            </a:r>
          </a:p>
          <a:p>
            <a:r>
              <a:rPr lang="en-US" dirty="0"/>
              <a:t>• Calculate rms voltage, current, and average power.</a:t>
            </a:r>
          </a:p>
        </p:txBody>
      </p:sp>
    </p:spTree>
    <p:extLst>
      <p:ext uri="{BB962C8B-B14F-4D97-AF65-F5344CB8AC3E}">
        <p14:creationId xmlns:p14="http://schemas.microsoft.com/office/powerpoint/2010/main" val="325842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/>
              <a:t>09-03 Electric Power and AC/DC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Object 2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0" y="1030288"/>
                <a:ext cx="1176338" cy="911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67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0" y="1030288"/>
                <a:ext cx="1176338" cy="911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Object 3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3162300" y="1359637"/>
                <a:ext cx="4648200" cy="612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𝐸𝑃𝐸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3162300" y="1359637"/>
                <a:ext cx="4648200" cy="612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Object 4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342900" y="2515701"/>
                <a:ext cx="2057400" cy="86868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342900" y="2515701"/>
                <a:ext cx="2057400" cy="8686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5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3733800" y="2542438"/>
                <a:ext cx="1546225" cy="971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78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3733800" y="2542438"/>
                <a:ext cx="1546225" cy="971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Object 6"/>
              <p:cNvSpPr txBox="1"/>
              <p:nvPr/>
            </p:nvSpPr>
            <p:spPr bwMode="auto">
              <a:xfrm>
                <a:off x="1752600" y="3953636"/>
                <a:ext cx="3352800" cy="95131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18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953636"/>
                <a:ext cx="3352800" cy="951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0" name="Line 13"/>
          <p:cNvSpPr>
            <a:spLocks noChangeShapeType="1"/>
          </p:cNvSpPr>
          <p:nvPr/>
        </p:nvSpPr>
        <p:spPr bwMode="auto">
          <a:xfrm>
            <a:off x="2590800" y="1485900"/>
            <a:ext cx="1143000" cy="1143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2590800" y="1828800"/>
            <a:ext cx="1143000" cy="85725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667000" y="2914650"/>
            <a:ext cx="1143000" cy="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H="1">
            <a:off x="3429000" y="3143250"/>
            <a:ext cx="762000" cy="800100"/>
          </a:xfrm>
          <a:prstGeom prst="line">
            <a:avLst/>
          </a:prstGeom>
          <a:noFill/>
          <a:ln w="1905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600200" y="3886200"/>
            <a:ext cx="4038600" cy="97155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4" grpId="0" animBg="1"/>
      <p:bldP spid="71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Power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latin typeface="Cambria Math"/>
                        </a:rPr>
                        <m:t>𝑃</m:t>
                      </m:r>
                      <m:r>
                        <a:rPr lang="en-US" sz="4000" i="1" dirty="0" smtClean="0">
                          <a:latin typeface="Cambria Math"/>
                        </a:rPr>
                        <m:t>=</m:t>
                      </m:r>
                      <m:r>
                        <a:rPr lang="en-US" sz="4000" i="1" dirty="0" smtClean="0">
                          <a:latin typeface="Cambria Math"/>
                        </a:rPr>
                        <m:t>𝐼𝑉</m:t>
                      </m:r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Unit: Watt (W)</a:t>
                </a:r>
              </a:p>
              <a:p>
                <a:pPr eaLnBrk="1" hangingPunct="1">
                  <a:defRPr/>
                </a:pPr>
                <a:r>
                  <a:rPr lang="en-US" dirty="0"/>
                  <a:t>Other equations for electrical power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</a:rPr>
                          <m:t>𝐼𝑅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i="1" dirty="0" smtClean="0">
                                <a:latin typeface="Cambria Math"/>
                              </a:rPr>
                              <m:t>𝑅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1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Let’s say an electric heater has a resistance of 1430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and operates at 120V.  What is the power rating of the heater?  How much electrical energy does it use in 24 hours?</a:t>
                </a:r>
              </a:p>
              <a:p>
                <a:pPr eaLnBrk="1" hangingPunct="1">
                  <a:defRPr/>
                </a:pPr>
                <a:endParaRPr lang="en-US" dirty="0">
                  <a:sym typeface="Symbol" pitchFamily="18" charset="2"/>
                </a:endParaRPr>
              </a:p>
              <a:p>
                <a:pPr eaLnBrk="1" hangingPunct="1">
                  <a:defRPr/>
                </a:pPr>
                <a:r>
                  <a:rPr lang="en-US" dirty="0">
                    <a:sym typeface="Symbol" pitchFamily="18" charset="2"/>
                  </a:rPr>
                  <a:t>P = 10.1 W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Symbol" pitchFamily="18" charset="2"/>
                  </a:rPr>
                  <a:t>E = 873 kJ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16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Kilowatt hours</a:t>
            </a:r>
          </a:p>
          <a:p>
            <a:pPr eaLnBrk="1" hangingPunct="1">
              <a:defRPr/>
            </a:pPr>
            <a:r>
              <a:rPr lang="en-US" dirty="0"/>
              <a:t>Electrical companies charge you for the amount of electrical energy you use</a:t>
            </a:r>
          </a:p>
          <a:p>
            <a:pPr eaLnBrk="1" hangingPunct="1">
              <a:defRPr/>
            </a:pPr>
            <a:r>
              <a:rPr lang="en-US" dirty="0"/>
              <a:t>Measured in kilowatt hours (kWh)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electricity costs $0.15 per kWh how much does it cost to operate the previous heater (P = </a:t>
            </a:r>
            <a:r>
              <a:rPr lang="en-US" dirty="0">
                <a:sym typeface="Symbol" pitchFamily="18" charset="2"/>
              </a:rPr>
              <a:t>10.1 W)</a:t>
            </a:r>
            <a:r>
              <a:rPr lang="en-US" dirty="0"/>
              <a:t> for one month?</a:t>
            </a:r>
          </a:p>
          <a:p>
            <a:pPr eaLnBrk="1" hangingPunct="1">
              <a:defRPr/>
            </a:pPr>
            <a:r>
              <a:rPr lang="en-US" dirty="0"/>
              <a:t>$1.09</a:t>
            </a:r>
          </a:p>
        </p:txBody>
      </p:sp>
    </p:spTree>
    <p:extLst>
      <p:ext uri="{BB962C8B-B14F-4D97-AF65-F5344CB8AC3E}">
        <p14:creationId xmlns:p14="http://schemas.microsoft.com/office/powerpoint/2010/main" val="20651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Alternating Current</a:t>
            </a:r>
          </a:p>
          <a:p>
            <a:pPr eaLnBrk="1" hangingPunct="1">
              <a:defRPr/>
            </a:pPr>
            <a:r>
              <a:rPr lang="en-US" dirty="0"/>
              <a:t>Charge flow reverses direction periodically</a:t>
            </a:r>
          </a:p>
          <a:p>
            <a:pPr eaLnBrk="1" hangingPunct="1">
              <a:defRPr/>
            </a:pPr>
            <a:r>
              <a:rPr lang="en-US" dirty="0"/>
              <a:t>Due to way that power plants generate power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Simple circuit</a:t>
            </a:r>
          </a:p>
        </p:txBody>
      </p:sp>
      <p:pic>
        <p:nvPicPr>
          <p:cNvPr id="7172" name="Picture 4" descr="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1" r="80247" b="20630"/>
          <a:stretch>
            <a:fillRect/>
          </a:stretch>
        </p:blipFill>
        <p:spPr bwMode="auto">
          <a:xfrm>
            <a:off x="4114802" y="2686051"/>
            <a:ext cx="3579813" cy="189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9144000" cy="37719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Periodicity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Voltage, Current, and Power fluctuate with time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 we usually talk about the averages</a:t>
            </a:r>
          </a:p>
        </p:txBody>
      </p:sp>
      <p:pic>
        <p:nvPicPr>
          <p:cNvPr id="35844" name="Picture 4" descr="F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2"/>
          <a:stretch>
            <a:fillRect/>
          </a:stretch>
        </p:blipFill>
        <p:spPr bwMode="auto">
          <a:xfrm>
            <a:off x="1719944" y="2091691"/>
            <a:ext cx="57118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07EF-123A-484F-B5C5-0D068F6C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09-01 Current, Resistance, and Ohm’s Law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5E747-7491-44A3-845F-9E7491A57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Define electric current and ampere</a:t>
            </a:r>
          </a:p>
          <a:p>
            <a:r>
              <a:rPr lang="en-US" dirty="0"/>
              <a:t>• Describe the direction of charge flow in conventional current.</a:t>
            </a:r>
          </a:p>
          <a:p>
            <a:r>
              <a:rPr lang="en-US" dirty="0"/>
              <a:t>• Explain the origin of Ohm’s law.</a:t>
            </a:r>
          </a:p>
          <a:p>
            <a:r>
              <a:rPr lang="en-US" dirty="0"/>
              <a:t>• Calculate voltages, currents, or resistances with Ohm’s law.</a:t>
            </a:r>
          </a:p>
          <a:p>
            <a:r>
              <a:rPr lang="en-US" dirty="0"/>
              <a:t>• Describe a simple circuit.</a:t>
            </a:r>
          </a:p>
        </p:txBody>
      </p:sp>
    </p:spTree>
    <p:extLst>
      <p:ext uri="{BB962C8B-B14F-4D97-AF65-F5344CB8AC3E}">
        <p14:creationId xmlns:p14="http://schemas.microsoft.com/office/powerpoint/2010/main" val="24684679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Average Power</a:t>
                </a:r>
              </a:p>
              <a:p>
                <a:pPr eaLnBrk="1" hangingPunct="1">
                  <a:defRPr/>
                </a:pPr>
                <a:r>
                  <a:rPr lang="en-US" dirty="0"/>
                  <a:t>DC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𝐼𝑉</m:t>
                    </m:r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eaLnBrk="1" hangingPunct="1">
                  <a:defRPr/>
                </a:pPr>
                <a:r>
                  <a:rPr lang="en-US" dirty="0">
                    <a:sym typeface="Wingdings" pitchFamily="2" charset="2"/>
                  </a:rPr>
                  <a:t>AC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𝑚𝑖𝑛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𝑎𝑣𝑒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lvl="1" eaLnBrk="1" hangingPunct="1">
                  <a:defRPr/>
                </a:pPr>
                <a:endParaRPr lang="en-US" baseline="-25000" dirty="0"/>
              </a:p>
              <a:p>
                <a:pPr eaLnBrk="1" hangingPunct="1">
                  <a:defRPr/>
                </a:pPr>
                <a:r>
                  <a:rPr lang="en-US" dirty="0"/>
                  <a:t>Often P is used to represent average power in all AC circuits.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0" t="-971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7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solidFill>
                      <a:srgbClr val="00B0F0"/>
                    </a:solidFill>
                  </a:rPr>
                  <a:t>Root Mean Square (</a:t>
                </a:r>
                <a:r>
                  <a:rPr lang="en-US" dirty="0" err="1">
                    <a:solidFill>
                      <a:srgbClr val="00B0F0"/>
                    </a:solidFill>
                  </a:rPr>
                  <a:t>rms</a:t>
                </a:r>
                <a:r>
                  <a:rPr lang="en-US" dirty="0">
                    <a:solidFill>
                      <a:srgbClr val="00B0F0"/>
                    </a:solidFill>
                  </a:rPr>
                  <a:t>)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𝑎𝑣𝑒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US" dirty="0"/>
                  <a:t> are called root mean square current and voltage</a:t>
                </a:r>
              </a:p>
              <a:p>
                <a:pPr eaLnBrk="1" hangingPunct="1">
                  <a:defRPr/>
                </a:pPr>
                <a:r>
                  <a:rPr lang="en-US" dirty="0"/>
                  <a:t>Found by dividing the max by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                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𝑟𝑚𝑠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Convention in USA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V</a:t>
            </a:r>
            <a:r>
              <a:rPr lang="en-US" baseline="-25000" dirty="0"/>
              <a:t>0</a:t>
            </a:r>
            <a:r>
              <a:rPr lang="en-US" dirty="0"/>
              <a:t> = 170 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/>
              <a:t>V</a:t>
            </a:r>
            <a:r>
              <a:rPr lang="en-US" baseline="-25000" dirty="0" err="1"/>
              <a:t>rms</a:t>
            </a:r>
            <a:r>
              <a:rPr lang="en-US" dirty="0"/>
              <a:t> = 120 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Most electronics specify 120 V, so they really mean </a:t>
            </a:r>
            <a:r>
              <a:rPr lang="en-US" dirty="0" err="1"/>
              <a:t>V</a:t>
            </a:r>
            <a:r>
              <a:rPr lang="en-US" baseline="-25000" dirty="0" err="1"/>
              <a:t>rms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We will always (unless noted) use average power, and root mean square current and voltage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Thus all previously learned equations work!</a:t>
            </a:r>
          </a:p>
        </p:txBody>
      </p:sp>
    </p:spTree>
    <p:extLst>
      <p:ext uri="{BB962C8B-B14F-4D97-AF65-F5344CB8AC3E}">
        <p14:creationId xmlns:p14="http://schemas.microsoft.com/office/powerpoint/2010/main" val="9177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60 W light bulb operates on a peak voltage of 156 V.  Find the </a:t>
            </a:r>
            <a:r>
              <a:rPr lang="en-US" dirty="0" err="1"/>
              <a:t>V</a:t>
            </a:r>
            <a:r>
              <a:rPr lang="en-US" baseline="-25000" dirty="0" err="1"/>
              <a:t>rms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baseline="-25000" dirty="0" err="1"/>
              <a:t>rms</a:t>
            </a:r>
            <a:r>
              <a:rPr lang="en-US" dirty="0"/>
              <a:t>, and resistance of the light bulb.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err="1"/>
              <a:t>V</a:t>
            </a:r>
            <a:r>
              <a:rPr lang="en-US" baseline="-25000" dirty="0" err="1"/>
              <a:t>rms</a:t>
            </a:r>
            <a:r>
              <a:rPr lang="en-US" dirty="0"/>
              <a:t> = </a:t>
            </a:r>
            <a:r>
              <a:rPr lang="en-US" dirty="0">
                <a:sym typeface="Symbol" pitchFamily="18" charset="2"/>
              </a:rPr>
              <a:t>110 V</a:t>
            </a:r>
          </a:p>
          <a:p>
            <a:pPr eaLnBrk="1" hangingPunct="1">
              <a:defRPr/>
            </a:pPr>
            <a:r>
              <a:rPr lang="en-US" dirty="0" err="1"/>
              <a:t>I</a:t>
            </a:r>
            <a:r>
              <a:rPr lang="en-US" baseline="-25000" dirty="0" err="1"/>
              <a:t>rms</a:t>
            </a:r>
            <a:r>
              <a:rPr lang="en-US" baseline="-25000" dirty="0"/>
              <a:t> </a:t>
            </a:r>
            <a:r>
              <a:rPr lang="en-US" dirty="0"/>
              <a:t>=</a:t>
            </a:r>
            <a:r>
              <a:rPr lang="en-US" dirty="0">
                <a:sym typeface="Wingdings" pitchFamily="2" charset="2"/>
              </a:rPr>
              <a:t> 0.55 A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R = 202 </a:t>
            </a:r>
            <a:r>
              <a:rPr lang="en-US" dirty="0">
                <a:sym typeface="Symbol" pitchFamily="18" charset="2"/>
              </a:rPr>
              <a:t>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800" dirty="0"/>
              <a:t>09-03 Electric Power and AC/DC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Why are you not supposed to use extension cords for devices that use a lot of power like electric heaters?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P = IV</a:t>
            </a:r>
          </a:p>
          <a:p>
            <a:pPr lvl="1" eaLnBrk="1" hangingPunct="1">
              <a:defRPr/>
            </a:pPr>
            <a:r>
              <a:rPr lang="en-US" sz="2400" dirty="0"/>
              <a:t>P is large so I is large</a:t>
            </a:r>
          </a:p>
          <a:p>
            <a:pPr eaLnBrk="1" hangingPunct="1">
              <a:defRPr/>
            </a:pPr>
            <a:r>
              <a:rPr lang="en-US" sz="2800" dirty="0"/>
              <a:t>The wire has some resistance</a:t>
            </a:r>
          </a:p>
          <a:p>
            <a:pPr eaLnBrk="1" hangingPunct="1">
              <a:defRPr/>
            </a:pPr>
            <a:r>
              <a:rPr lang="en-US" sz="2800" dirty="0"/>
              <a:t>The large current and little resistance can cause heating</a:t>
            </a:r>
          </a:p>
          <a:p>
            <a:pPr eaLnBrk="1" hangingPunct="1">
              <a:defRPr/>
            </a:pPr>
            <a:r>
              <a:rPr lang="en-US" sz="2800" dirty="0"/>
              <a:t>If wire gets too hot, the plastic insulation melts</a:t>
            </a:r>
          </a:p>
        </p:txBody>
      </p:sp>
    </p:spTree>
    <p:extLst>
      <p:ext uri="{BB962C8B-B14F-4D97-AF65-F5344CB8AC3E}">
        <p14:creationId xmlns:p14="http://schemas.microsoft.com/office/powerpoint/2010/main" val="18154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09-03 Homework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Don’t write down just answers.  Alternatively show your work, too.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Read 20.6, 20.7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80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9FC6-32DA-40BD-8022-F8FF9291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09-04 Electricity and the Human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D2A9E-1711-48FA-9A17-516DC7D112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Define thermal hazard, shock hazard, and short circuit.</a:t>
            </a:r>
          </a:p>
          <a:p>
            <a:r>
              <a:rPr lang="en-US" dirty="0"/>
              <a:t>• Explain what effects various levels of current have on the human body.</a:t>
            </a:r>
          </a:p>
        </p:txBody>
      </p:sp>
    </p:spTree>
    <p:extLst>
      <p:ext uri="{BB962C8B-B14F-4D97-AF65-F5344CB8AC3E}">
        <p14:creationId xmlns:p14="http://schemas.microsoft.com/office/powerpoint/2010/main" val="15623325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09-04 Electricity and the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Thermal Hazards</a:t>
            </a:r>
          </a:p>
          <a:p>
            <a:pPr lvl="1"/>
            <a:r>
              <a:rPr lang="en-US" dirty="0"/>
              <a:t>Electric energy converted to thermal energy faster than can be dissipated</a:t>
            </a:r>
          </a:p>
          <a:p>
            <a:pPr lvl="1"/>
            <a:r>
              <a:rPr lang="en-US" dirty="0"/>
              <a:t>Happens in short circuits</a:t>
            </a:r>
          </a:p>
          <a:p>
            <a:pPr lvl="2"/>
            <a:r>
              <a:rPr lang="en-US" dirty="0"/>
              <a:t>Electricity jumps between two parts of circuits bypassing the main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733800"/>
              </a:xfrm>
            </p:spPr>
            <p:txBody>
              <a:bodyPr>
                <a:normAutofit lnSpcReduction="10000"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Low R so high P</a:t>
                </a:r>
              </a:p>
              <a:p>
                <a:pPr lvl="2"/>
                <a:r>
                  <a:rPr lang="en-US" dirty="0"/>
                  <a:t>Can start fires</a:t>
                </a:r>
              </a:p>
              <a:p>
                <a:pPr lvl="2"/>
                <a:r>
                  <a:rPr lang="en-US" dirty="0"/>
                  <a:t>Circuit breakers or fuses try to stop</a:t>
                </a:r>
              </a:p>
              <a:p>
                <a:pPr lvl="1"/>
                <a:r>
                  <a:rPr lang="en-US" dirty="0"/>
                  <a:t>Or long wires that have</a:t>
                </a:r>
              </a:p>
              <a:p>
                <a:pPr lvl="2"/>
                <a:r>
                  <a:rPr lang="en-US" dirty="0"/>
                  <a:t>High resistance (thin)</a:t>
                </a:r>
              </a:p>
              <a:p>
                <a:pPr lvl="2"/>
                <a:r>
                  <a:rPr lang="en-US" dirty="0"/>
                  <a:t>Or are coiled so heat can’t dissipate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200150"/>
                <a:ext cx="4495800" cy="3733800"/>
              </a:xfrm>
              <a:blipFill rotWithShape="1">
                <a:blip r:embed="rId3"/>
                <a:stretch>
                  <a:fillRect b="-3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3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09-04 Electricity and the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Shock Hazards</a:t>
            </a:r>
          </a:p>
          <a:p>
            <a:pPr lvl="1"/>
            <a:r>
              <a:rPr lang="en-US" dirty="0"/>
              <a:t>Factors</a:t>
            </a:r>
          </a:p>
          <a:p>
            <a:pPr lvl="2"/>
            <a:r>
              <a:rPr lang="en-US" dirty="0"/>
              <a:t>Amount of Current</a:t>
            </a:r>
          </a:p>
          <a:p>
            <a:pPr lvl="2"/>
            <a:r>
              <a:rPr lang="en-US" dirty="0"/>
              <a:t>Path of current</a:t>
            </a:r>
          </a:p>
          <a:p>
            <a:pPr lvl="2"/>
            <a:r>
              <a:rPr lang="en-US" dirty="0"/>
              <a:t>Duration of shock</a:t>
            </a:r>
          </a:p>
          <a:p>
            <a:pPr lvl="2"/>
            <a:r>
              <a:rPr lang="en-US" dirty="0"/>
              <a:t>Frequency of current</a:t>
            </a:r>
          </a:p>
          <a:p>
            <a:r>
              <a:rPr lang="en-US" dirty="0"/>
              <a:t>Human body mainly water, so decent conductor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Muscles are controlled by electrical impulses in nerves</a:t>
            </a:r>
          </a:p>
          <a:p>
            <a:r>
              <a:rPr lang="en-US" dirty="0"/>
              <a:t>A shock can cause muscles to contract</a:t>
            </a:r>
          </a:p>
          <a:p>
            <a:pPr lvl="1"/>
            <a:r>
              <a:rPr lang="en-US" dirty="0"/>
              <a:t>Cause fist to close around wire (muscles to close, stronger than to open)</a:t>
            </a:r>
          </a:p>
          <a:p>
            <a:r>
              <a:rPr lang="en-US" dirty="0"/>
              <a:t>Can cause heart to stop</a:t>
            </a:r>
          </a:p>
          <a:p>
            <a:r>
              <a:rPr lang="en-US" dirty="0"/>
              <a:t>Body most sensitive to 50-60 Hz</a:t>
            </a:r>
          </a:p>
        </p:txBody>
      </p:sp>
    </p:spTree>
    <p:extLst>
      <p:ext uri="{BB962C8B-B14F-4D97-AF65-F5344CB8AC3E}">
        <p14:creationId xmlns:p14="http://schemas.microsoft.com/office/powerpoint/2010/main" val="56779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09-04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let these problems shock you.</a:t>
            </a:r>
          </a:p>
          <a:p>
            <a:endParaRPr lang="en-US" dirty="0"/>
          </a:p>
          <a:p>
            <a:r>
              <a:rPr lang="en-US" dirty="0"/>
              <a:t>Read 21.1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9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09-01 Current, Resistance, and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b="1" dirty="0">
                    <a:solidFill>
                      <a:srgbClr val="00B0F0"/>
                    </a:solidFill>
                  </a:rPr>
                  <a:t>Current</a:t>
                </a:r>
              </a:p>
              <a:p>
                <a:pPr eaLnBrk="1" hangingPunct="1">
                  <a:defRPr/>
                </a:pPr>
                <a:r>
                  <a:rPr lang="en-US" dirty="0"/>
                  <a:t>Rate of flow of charge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Amount of charge per unit time that crosses one point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𝐼</m:t>
                      </m:r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</a:rPr>
                            <m:t>Δ</m:t>
                          </m:r>
                          <m:r>
                            <a:rPr lang="en-US" sz="4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  <a:p>
                <a:pPr eaLnBrk="1" hangingPunct="1">
                  <a:defRPr/>
                </a:pPr>
                <a:r>
                  <a:rPr lang="en-US" dirty="0"/>
                  <a:t>Symbol: (</a:t>
                </a:r>
                <a:r>
                  <a:rPr lang="en-US" i="1" dirty="0"/>
                  <a:t>I</a:t>
                </a:r>
                <a:r>
                  <a:rPr lang="en-US" dirty="0"/>
                  <a:t>)</a:t>
                </a:r>
              </a:p>
              <a:p>
                <a:pPr eaLnBrk="1" hangingPunct="1">
                  <a:defRPr/>
                </a:pPr>
                <a:r>
                  <a:rPr lang="en-US" dirty="0"/>
                  <a:t>Unit: ampere (A)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436" b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299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0906-DBE7-44B0-A258-28D3797A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09-05 Resistors in Series and Parallel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1393D-0504-4F6A-A5F9-E62242466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Draw a circuit with resistors in parallel and in series.</a:t>
            </a:r>
          </a:p>
          <a:p>
            <a:r>
              <a:rPr lang="en-US" dirty="0"/>
              <a:t>• Calculate the voltage drop of a current across a resistor using Ohm’s law.</a:t>
            </a:r>
          </a:p>
          <a:p>
            <a:r>
              <a:rPr lang="en-US" dirty="0"/>
              <a:t>• Contrast the way total resistance is calculated for resistors in series and in parallel.</a:t>
            </a:r>
          </a:p>
          <a:p>
            <a:r>
              <a:rPr lang="en-US" dirty="0"/>
              <a:t>• Explain why total resistance of a parallel circuit is less than the smallest resistance of any of the resistors in that circuit.</a:t>
            </a:r>
          </a:p>
          <a:p>
            <a:r>
              <a:rPr lang="en-US" dirty="0"/>
              <a:t>• Calculate total resistance of a circuit that contains a mixture of resistors connected in series and in parallel.</a:t>
            </a:r>
          </a:p>
        </p:txBody>
      </p:sp>
    </p:spTree>
    <p:extLst>
      <p:ext uri="{BB962C8B-B14F-4D97-AF65-F5344CB8AC3E}">
        <p14:creationId xmlns:p14="http://schemas.microsoft.com/office/powerpoint/2010/main" val="3311655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Series Wiring</a:t>
            </a:r>
          </a:p>
          <a:p>
            <a:pPr eaLnBrk="1" hangingPunct="1">
              <a:defRPr/>
            </a:pPr>
            <a:r>
              <a:rPr lang="en-US" dirty="0"/>
              <a:t>More than one device on circuit</a:t>
            </a:r>
          </a:p>
          <a:p>
            <a:pPr eaLnBrk="1" hangingPunct="1">
              <a:defRPr/>
            </a:pPr>
            <a:r>
              <a:rPr lang="en-US" dirty="0"/>
              <a:t>Same current through each device</a:t>
            </a:r>
          </a:p>
          <a:p>
            <a:pPr eaLnBrk="1" hangingPunct="1">
              <a:defRPr/>
            </a:pPr>
            <a:r>
              <a:rPr lang="en-US" dirty="0"/>
              <a:t>Break in device means no current</a:t>
            </a:r>
          </a:p>
          <a:p>
            <a:pPr eaLnBrk="1" hangingPunct="1">
              <a:defRPr/>
            </a:pPr>
            <a:r>
              <a:rPr lang="en-US" dirty="0"/>
              <a:t>Form one “loop”</a:t>
            </a:r>
          </a:p>
          <a:p>
            <a:pPr eaLnBrk="1" hangingPunct="1">
              <a:defRPr/>
            </a:pPr>
            <a:r>
              <a:rPr lang="en-US" dirty="0"/>
              <a:t>The resisters divide the voltage between them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62488" y="2040255"/>
            <a:ext cx="4467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8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V divide among resistors</a:t>
            </a:r>
          </a:p>
          <a:p>
            <a:pPr eaLnBrk="1" hangingPunct="1">
              <a:defRPr/>
            </a:pPr>
            <a:r>
              <a:rPr lang="en-US" sz="2800" dirty="0"/>
              <a:t>V = V</a:t>
            </a:r>
            <a:r>
              <a:rPr lang="en-US" sz="2800" baseline="-25000" dirty="0"/>
              <a:t>1</a:t>
            </a:r>
            <a:r>
              <a:rPr lang="en-US" sz="2800" dirty="0"/>
              <a:t> + V</a:t>
            </a:r>
            <a:r>
              <a:rPr lang="en-US" sz="2800" baseline="-25000" dirty="0"/>
              <a:t>2</a:t>
            </a:r>
            <a:r>
              <a:rPr lang="en-US" sz="2800" dirty="0"/>
              <a:t> + V</a:t>
            </a:r>
            <a:r>
              <a:rPr lang="en-US" sz="2800" baseline="-25000" dirty="0"/>
              <a:t>3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V = IR</a:t>
            </a:r>
          </a:p>
          <a:p>
            <a:pPr eaLnBrk="1" hangingPunct="1">
              <a:defRPr/>
            </a:pPr>
            <a:r>
              <a:rPr lang="en-US" sz="2800" dirty="0"/>
              <a:t>V = IR</a:t>
            </a:r>
            <a:r>
              <a:rPr lang="en-US" sz="2800" baseline="-25000" dirty="0"/>
              <a:t>1</a:t>
            </a:r>
            <a:r>
              <a:rPr lang="en-US" sz="2800" dirty="0"/>
              <a:t> + IR</a:t>
            </a:r>
            <a:r>
              <a:rPr lang="en-US" sz="2800" baseline="-25000" dirty="0"/>
              <a:t>2</a:t>
            </a:r>
            <a:r>
              <a:rPr lang="en-US" sz="2800" dirty="0"/>
              <a:t> + IR</a:t>
            </a:r>
            <a:r>
              <a:rPr lang="en-US" sz="2800" baseline="-25000" dirty="0"/>
              <a:t>3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V = I(R</a:t>
            </a:r>
            <a:r>
              <a:rPr lang="en-US" sz="2800" baseline="-25000" dirty="0"/>
              <a:t>1</a:t>
            </a:r>
            <a:r>
              <a:rPr lang="en-US" sz="2800" dirty="0"/>
              <a:t> + R</a:t>
            </a:r>
            <a:r>
              <a:rPr lang="en-US" sz="2800" baseline="-25000" dirty="0"/>
              <a:t>2 </a:t>
            </a:r>
            <a:r>
              <a:rPr lang="en-US" sz="2800" dirty="0"/>
              <a:t>+R</a:t>
            </a:r>
            <a:r>
              <a:rPr lang="en-US" sz="2800" baseline="-25000" dirty="0"/>
              <a:t>3</a:t>
            </a:r>
            <a:r>
              <a:rPr lang="en-US" sz="2800" dirty="0"/>
              <a:t>)</a:t>
            </a:r>
          </a:p>
          <a:p>
            <a:pPr eaLnBrk="1" hangingPunct="1">
              <a:defRPr/>
            </a:pPr>
            <a:r>
              <a:rPr lang="en-US" sz="2800" dirty="0"/>
              <a:t>V = IR</a:t>
            </a:r>
            <a:r>
              <a:rPr lang="en-US" sz="2800" baseline="-25000" dirty="0"/>
              <a:t>S</a:t>
            </a:r>
          </a:p>
          <a:p>
            <a:pPr eaLnBrk="1" hangingPunct="1">
              <a:defRPr/>
            </a:pPr>
            <a:endParaRPr lang="en-US" sz="2800" baseline="-25000" dirty="0"/>
          </a:p>
          <a:p>
            <a:pPr eaLnBrk="1" hangingPunct="1">
              <a:defRPr/>
            </a:pPr>
            <a:r>
              <a:rPr lang="en-US" sz="2800" dirty="0"/>
              <a:t>R</a:t>
            </a:r>
            <a:r>
              <a:rPr lang="en-US" sz="2800" baseline="-25000" dirty="0"/>
              <a:t>S</a:t>
            </a:r>
            <a:r>
              <a:rPr lang="en-US" sz="2800" dirty="0"/>
              <a:t> = R</a:t>
            </a:r>
            <a:r>
              <a:rPr lang="en-US" sz="2800" baseline="-25000" dirty="0"/>
              <a:t>1</a:t>
            </a:r>
            <a:r>
              <a:rPr lang="en-US" sz="2800" dirty="0"/>
              <a:t> + R</a:t>
            </a:r>
            <a:r>
              <a:rPr lang="en-US" sz="2800" baseline="-25000" dirty="0"/>
              <a:t>2</a:t>
            </a:r>
            <a:r>
              <a:rPr lang="en-US" sz="2800" dirty="0"/>
              <a:t> + R</a:t>
            </a:r>
            <a:r>
              <a:rPr lang="en-US" sz="2800" baseline="-25000" dirty="0"/>
              <a:t>3</a:t>
            </a:r>
            <a:r>
              <a:rPr lang="en-US" sz="2800" dirty="0"/>
              <a:t> + …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62488" y="2040255"/>
            <a:ext cx="4467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5.17 k</a:t>
            </a:r>
            <a:r>
              <a:rPr lang="en-US" dirty="0">
                <a:sym typeface="Symbol" pitchFamily="18" charset="2"/>
              </a:rPr>
              <a:t> resistor and a 10.09 k resistor are connected in series.  What is the equivalent resistance?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15.26 k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20341" r="18220" b="16276"/>
          <a:stretch/>
        </p:blipFill>
        <p:spPr>
          <a:xfrm>
            <a:off x="7110953" y="3169698"/>
            <a:ext cx="1870124" cy="1143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24206" r="15965" b="12412"/>
          <a:stretch/>
        </p:blipFill>
        <p:spPr>
          <a:xfrm>
            <a:off x="7110953" y="1733551"/>
            <a:ext cx="1683754" cy="11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Bathroom vanity lights </a:t>
            </a:r>
            <a:r>
              <a:rPr lang="en-US"/>
              <a:t>are occasionally wired </a:t>
            </a:r>
            <a:r>
              <a:rPr lang="en-US" dirty="0"/>
              <a:t>in series.  V = 120 V and you install 3 bulbs with R = 8</a:t>
            </a:r>
            <a:r>
              <a:rPr lang="en-US" dirty="0">
                <a:sym typeface="Symbol" pitchFamily="18" charset="2"/>
              </a:rPr>
              <a:t> and 1 bulb with R = 12.  What is the current, voltage of each bulb, and the total power used?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I = 3.33 A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V = 26.7 V, 40 V</a:t>
            </a:r>
          </a:p>
          <a:p>
            <a:pPr eaLnBrk="1" hangingPunct="1">
              <a:defRPr/>
            </a:pPr>
            <a:r>
              <a:rPr lang="en-US" dirty="0" err="1">
                <a:sym typeface="Symbol" pitchFamily="18" charset="2"/>
              </a:rPr>
              <a:t>P</a:t>
            </a:r>
            <a:r>
              <a:rPr lang="en-US" baseline="-25000" dirty="0" err="1">
                <a:sym typeface="Symbol" pitchFamily="18" charset="2"/>
              </a:rPr>
              <a:t>total</a:t>
            </a:r>
            <a:r>
              <a:rPr lang="en-US" dirty="0">
                <a:sym typeface="Symbol" pitchFamily="18" charset="2"/>
              </a:rPr>
              <a:t> = 400 W</a:t>
            </a:r>
          </a:p>
        </p:txBody>
      </p:sp>
      <p:pic>
        <p:nvPicPr>
          <p:cNvPr id="47108" name="Picture 4" descr="medc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51" y="3128962"/>
            <a:ext cx="3581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5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Parallel Wiring</a:t>
            </a:r>
          </a:p>
          <a:p>
            <a:pPr>
              <a:defRPr/>
            </a:pPr>
            <a:r>
              <a:rPr lang="en-US" dirty="0"/>
              <a:t>Same voltage across several devices</a:t>
            </a:r>
          </a:p>
          <a:p>
            <a:pPr>
              <a:defRPr/>
            </a:pPr>
            <a:r>
              <a:rPr lang="en-US" dirty="0"/>
              <a:t>Typical house wiring</a:t>
            </a:r>
          </a:p>
          <a:p>
            <a:pPr>
              <a:defRPr/>
            </a:pPr>
            <a:r>
              <a:rPr lang="en-US" dirty="0"/>
              <a:t>Break in device has no effect on current</a:t>
            </a:r>
          </a:p>
          <a:p>
            <a:pPr>
              <a:defRPr/>
            </a:pPr>
            <a:r>
              <a:rPr lang="en-US" dirty="0"/>
              <a:t>Resistors divide current</a:t>
            </a:r>
          </a:p>
          <a:p>
            <a:endParaRPr lang="en-US" dirty="0"/>
          </a:p>
        </p:txBody>
      </p:sp>
      <p:pic>
        <p:nvPicPr>
          <p:cNvPr id="9" name="Picture 4" descr="F2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0"/>
          <a:stretch/>
        </p:blipFill>
        <p:spPr>
          <a:xfrm>
            <a:off x="5562600" y="1200150"/>
            <a:ext cx="2514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129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Derivation</a:t>
            </a:r>
          </a:p>
          <a:p>
            <a:pPr eaLnBrk="1" hangingPunct="1">
              <a:defRPr/>
            </a:pPr>
            <a:r>
              <a:rPr lang="en-US" dirty="0"/>
              <a:t>Each branch draws current as if the other wasn’t there</a:t>
            </a:r>
          </a:p>
          <a:p>
            <a:pPr eaLnBrk="1" hangingPunct="1">
              <a:defRPr/>
            </a:pPr>
            <a:r>
              <a:rPr lang="en-US" dirty="0"/>
              <a:t>Each branch draws less current than the power supply gives</a:t>
            </a:r>
          </a:p>
          <a:p>
            <a:pPr eaLnBrk="1" hangingPunct="1">
              <a:defRPr/>
            </a:pPr>
            <a:r>
              <a:rPr lang="en-US" dirty="0"/>
              <a:t>R = V / I</a:t>
            </a:r>
          </a:p>
          <a:p>
            <a:pPr eaLnBrk="1" hangingPunct="1">
              <a:defRPr/>
            </a:pPr>
            <a:r>
              <a:rPr lang="en-US" dirty="0"/>
              <a:t>Overall circuit: Large I </a:t>
            </a:r>
            <a:r>
              <a:rPr lang="en-US" dirty="0">
                <a:sym typeface="Wingdings" pitchFamily="2" charset="2"/>
              </a:rPr>
              <a:t> Small R</a:t>
            </a:r>
          </a:p>
          <a:p>
            <a:pPr lvl="1" eaLnBrk="1" hangingPunct="1">
              <a:defRPr/>
            </a:pPr>
            <a:r>
              <a:rPr lang="en-US" dirty="0"/>
              <a:t>Smaller resistance than either branch</a:t>
            </a:r>
          </a:p>
        </p:txBody>
      </p:sp>
    </p:spTree>
    <p:extLst>
      <p:ext uri="{BB962C8B-B14F-4D97-AF65-F5344CB8AC3E}">
        <p14:creationId xmlns:p14="http://schemas.microsoft.com/office/powerpoint/2010/main" val="9376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Object 2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447800" y="1168717"/>
                <a:ext cx="2073275" cy="6343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251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447800" y="1168717"/>
                <a:ext cx="2073275" cy="6343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Object 4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1219200" y="2202217"/>
                <a:ext cx="2590800" cy="11015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24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1219200" y="2202217"/>
                <a:ext cx="2590800" cy="1101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0" name="Object 5"/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0" y="3531870"/>
                <a:ext cx="6096000" cy="137874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25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0" y="3531870"/>
                <a:ext cx="6096000" cy="1378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6" name="Object 3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6172200" y="1318736"/>
                <a:ext cx="1371600" cy="11958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24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6172200" y="1318736"/>
                <a:ext cx="1371600" cy="11958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3657600" y="1485900"/>
            <a:ext cx="2057400" cy="2857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>
            <a:off x="3886200" y="2171700"/>
            <a:ext cx="2057400" cy="685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438400" y="3264763"/>
            <a:ext cx="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3" grpId="0" animBg="1"/>
      <p:bldP spid="1025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  <a:latin typeface="Cambria Math"/>
                  </a:rPr>
                  <a:t>Paralle</a:t>
                </a:r>
                <a:r>
                  <a:rPr lang="en-US" dirty="0">
                    <a:solidFill>
                      <a:srgbClr val="00B0F0"/>
                    </a:solidFill>
                    <a:latin typeface="Cambria Math"/>
                  </a:rPr>
                  <a:t>l Resistors</a:t>
                </a:r>
                <a:endParaRPr lang="en-US" b="0" dirty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/>
                                </a:rPr>
                                <m:t>𝑃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5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5400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201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7315200" cy="33944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2800" dirty="0"/>
              <a:t>A 1004 </a:t>
            </a:r>
            <a:r>
              <a:rPr lang="en-US" sz="2800" dirty="0">
                <a:sym typeface="Symbol" pitchFamily="18" charset="2"/>
              </a:rPr>
              <a:t> resistor and a 101  resistor are connected in parallel.  What is the equivalent resistance?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91.8 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If they were connected to a 3 V battery, how much total current would the battery supply?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32.7 mA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How much current through each resistor?</a:t>
            </a:r>
          </a:p>
          <a:p>
            <a:pPr eaLnBrk="1" hangingPunct="1">
              <a:defRPr/>
            </a:pPr>
            <a:r>
              <a:rPr lang="en-US" sz="2800" dirty="0">
                <a:sym typeface="Symbol" pitchFamily="18" charset="2"/>
              </a:rPr>
              <a:t>3.0 mA and 29.7 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21639" r="15409" b="14013"/>
          <a:stretch/>
        </p:blipFill>
        <p:spPr>
          <a:xfrm>
            <a:off x="7315200" y="2417129"/>
            <a:ext cx="1731145" cy="1065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17884" r="19304" b="17767"/>
          <a:stretch/>
        </p:blipFill>
        <p:spPr>
          <a:xfrm>
            <a:off x="7315200" y="1276350"/>
            <a:ext cx="1695635" cy="10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09-01 Current, Resistance, and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Small computer speakers often have power supplies that give 12 VDC at 200 mA.  How much charge flows through the circuit in 1 hour and how much energy is used to deliver this charge?</a:t>
                </a: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Δ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= 720 C</a:t>
                </a:r>
              </a:p>
              <a:p>
                <a:pPr eaLnBrk="1" hangingPunct="1">
                  <a:defRPr/>
                </a:pPr>
                <a:r>
                  <a:rPr lang="en-US" dirty="0"/>
                  <a:t>E = 8640 J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21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B0F0"/>
                </a:solidFill>
              </a:rPr>
              <a:t>Circuits Wired Partially in Series and Partially in Parallel</a:t>
            </a:r>
          </a:p>
          <a:p>
            <a:pPr eaLnBrk="1" hangingPunct="1">
              <a:defRPr/>
            </a:pPr>
            <a:r>
              <a:rPr lang="en-US" dirty="0"/>
              <a:t>Simplify any series portions of each branch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Simplify the parallel circuitry of the branches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If necessary simplify any remaining series</a:t>
            </a:r>
          </a:p>
        </p:txBody>
      </p:sp>
    </p:spTree>
    <p:extLst>
      <p:ext uri="{BB962C8B-B14F-4D97-AF65-F5344CB8AC3E}">
        <p14:creationId xmlns:p14="http://schemas.microsoft.com/office/powerpoint/2010/main" val="1706147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BDF0-5A1C-67A4-D047-E484E528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5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388D7568-C199-907F-5539-32E115131BBD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2">
            <a:alphaModFix/>
          </a:blip>
          <a:srcRect l="5611" r="18401" b="76154"/>
          <a:stretch/>
        </p:blipFill>
        <p:spPr>
          <a:xfrm>
            <a:off x="327280" y="994173"/>
            <a:ext cx="3284591" cy="157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EC9D904A-AFB3-0CF2-1542-DE61C867C18E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-2122" t="30188" r="23384" b="48944"/>
          <a:stretch/>
        </p:blipFill>
        <p:spPr>
          <a:xfrm>
            <a:off x="1" y="2811900"/>
            <a:ext cx="3424556" cy="138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DD1D4D6E-C36A-652C-C9C6-D46DC83670BC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-1383" t="57732" r="21166" b="24147"/>
          <a:stretch/>
        </p:blipFill>
        <p:spPr>
          <a:xfrm>
            <a:off x="5114925" y="1173279"/>
            <a:ext cx="3528029" cy="121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89E82D86-DB91-C7FF-16E2-A51156EA7D4E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-894" t="81169" r="50878"/>
          <a:stretch/>
        </p:blipFill>
        <p:spPr>
          <a:xfrm>
            <a:off x="4257046" y="2895598"/>
            <a:ext cx="2265380" cy="130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1;p35" descr="Four steps are shown to simplify a complex circuit diagram of seven resistors to one with only a single equivalent resistor. Initially, two groups of parallel resistors, circled by the blue dashed loop, are combined; then, two resistors in series, circled by the red dashed loop, are combined, which is then combined with a resistor in parallel, circled by the green dashed loop; finally, two resistors in series are combined, circled by the purple dashed loop, yielding the final diagram.">
            <a:extLst>
              <a:ext uri="{FF2B5EF4-FFF2-40B4-BE49-F238E27FC236}">
                <a16:creationId xmlns:a16="http://schemas.microsoft.com/office/drawing/2014/main" id="{C78260F5-F3B2-D277-2E0A-DF1C0BF60A70}"/>
              </a:ext>
            </a:extLst>
          </p:cNvPr>
          <p:cNvPicPr preferRelativeResize="0">
            <a:picLocks noGrp="1"/>
          </p:cNvPicPr>
          <p:nvPr/>
        </p:nvPicPr>
        <p:blipFill rotWithShape="1">
          <a:blip r:embed="rId2">
            <a:alphaModFix/>
          </a:blip>
          <a:srcRect l="59408" t="80927" r="-2492"/>
          <a:stretch/>
        </p:blipFill>
        <p:spPr>
          <a:xfrm>
            <a:off x="6597734" y="2868899"/>
            <a:ext cx="2050277" cy="138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 the equivalent resistance and the total current of the following circuit.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grpSp>
        <p:nvGrpSpPr>
          <p:cNvPr id="60420" name="Group 186"/>
          <p:cNvGrpSpPr>
            <a:grpSpLocks/>
          </p:cNvGrpSpPr>
          <p:nvPr/>
        </p:nvGrpSpPr>
        <p:grpSpPr bwMode="auto">
          <a:xfrm flipH="1">
            <a:off x="637381" y="5223457"/>
            <a:ext cx="7543800" cy="3143250"/>
            <a:chOff x="576" y="1680"/>
            <a:chExt cx="4752" cy="2640"/>
          </a:xfrm>
        </p:grpSpPr>
        <p:grpSp>
          <p:nvGrpSpPr>
            <p:cNvPr id="60421" name="Group T30"/>
            <p:cNvGrpSpPr>
              <a:grpSpLocks/>
            </p:cNvGrpSpPr>
            <p:nvPr/>
          </p:nvGrpSpPr>
          <p:grpSpPr bwMode="auto">
            <a:xfrm>
              <a:off x="2069" y="1698"/>
              <a:ext cx="1261" cy="720"/>
              <a:chOff x="494" y="130"/>
              <a:chExt cx="65" cy="39"/>
            </a:xfrm>
          </p:grpSpPr>
          <p:grpSp>
            <p:nvGrpSpPr>
              <p:cNvPr id="60499" name="Group 97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503" name="Line 98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4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5" name="Line 100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6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7" name="Line 102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09" name="Line 104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10" name="Line 105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500" name="Line 106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1" name="Line 107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2" name="Rectangle 108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422" name="Group T30"/>
            <p:cNvGrpSpPr>
              <a:grpSpLocks/>
            </p:cNvGrpSpPr>
            <p:nvPr/>
          </p:nvGrpSpPr>
          <p:grpSpPr bwMode="auto">
            <a:xfrm rot="-5400000">
              <a:off x="2430" y="2159"/>
              <a:ext cx="1200" cy="757"/>
              <a:chOff x="494" y="130"/>
              <a:chExt cx="65" cy="39"/>
            </a:xfrm>
          </p:grpSpPr>
          <p:grpSp>
            <p:nvGrpSpPr>
              <p:cNvPr id="60487" name="Group 110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91" name="Line 111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3" name="Line 113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4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5" name="Line 115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6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7" name="Line 117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98" name="Line 118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88" name="Line 119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89" name="Line 120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90" name="Rectangle 121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423" name="Group T30"/>
            <p:cNvGrpSpPr>
              <a:grpSpLocks/>
            </p:cNvGrpSpPr>
            <p:nvPr/>
          </p:nvGrpSpPr>
          <p:grpSpPr bwMode="auto">
            <a:xfrm>
              <a:off x="1876" y="3600"/>
              <a:ext cx="1260" cy="720"/>
              <a:chOff x="494" y="130"/>
              <a:chExt cx="65" cy="39"/>
            </a:xfrm>
          </p:grpSpPr>
          <p:grpSp>
            <p:nvGrpSpPr>
              <p:cNvPr id="60475" name="Group 123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79" name="Line 124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0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1" name="Line 126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2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3" name="Line 128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4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5" name="Line 130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86" name="Line 131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76" name="Line 132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7" name="Line 133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8" name="Rectangle 134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424" name="Group T30"/>
            <p:cNvGrpSpPr>
              <a:grpSpLocks/>
            </p:cNvGrpSpPr>
            <p:nvPr/>
          </p:nvGrpSpPr>
          <p:grpSpPr bwMode="auto">
            <a:xfrm rot="-5400000">
              <a:off x="3691" y="2159"/>
              <a:ext cx="1200" cy="757"/>
              <a:chOff x="494" y="130"/>
              <a:chExt cx="65" cy="39"/>
            </a:xfrm>
          </p:grpSpPr>
          <p:grpSp>
            <p:nvGrpSpPr>
              <p:cNvPr id="60463" name="Group 136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67" name="Line 137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68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69" name="Line 139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70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71" name="Line 141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72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73" name="Line 143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74" name="Line 144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64" name="Line 145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5" name="Line 146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66" name="Rectangle 147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425" name="Group 148"/>
            <p:cNvGrpSpPr>
              <a:grpSpLocks/>
            </p:cNvGrpSpPr>
            <p:nvPr/>
          </p:nvGrpSpPr>
          <p:grpSpPr bwMode="auto">
            <a:xfrm rot="5400000">
              <a:off x="626" y="2295"/>
              <a:ext cx="1200" cy="1300"/>
              <a:chOff x="585" y="247"/>
              <a:chExt cx="65" cy="65"/>
            </a:xfrm>
          </p:grpSpPr>
          <p:grpSp>
            <p:nvGrpSpPr>
              <p:cNvPr id="60452" name="Group 149"/>
              <p:cNvGrpSpPr>
                <a:grpSpLocks/>
              </p:cNvGrpSpPr>
              <p:nvPr/>
            </p:nvGrpSpPr>
            <p:grpSpPr bwMode="auto">
              <a:xfrm>
                <a:off x="585" y="247"/>
                <a:ext cx="52" cy="52"/>
                <a:chOff x="585" y="247"/>
                <a:chExt cx="52" cy="52"/>
              </a:xfrm>
            </p:grpSpPr>
            <p:sp>
              <p:nvSpPr>
                <p:cNvPr id="60454" name="Line 150"/>
                <p:cNvSpPr>
                  <a:spLocks noChangeShapeType="1"/>
                </p:cNvSpPr>
                <p:nvPr/>
              </p:nvSpPr>
              <p:spPr bwMode="auto">
                <a:xfrm>
                  <a:off x="59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5" name="Line 151"/>
                <p:cNvSpPr>
                  <a:spLocks noChangeShapeType="1"/>
                </p:cNvSpPr>
                <p:nvPr/>
              </p:nvSpPr>
              <p:spPr bwMode="auto">
                <a:xfrm>
                  <a:off x="60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6" name="Line 152"/>
                <p:cNvSpPr>
                  <a:spLocks noChangeShapeType="1"/>
                </p:cNvSpPr>
                <p:nvPr/>
              </p:nvSpPr>
              <p:spPr bwMode="auto">
                <a:xfrm>
                  <a:off x="624" y="273"/>
                  <a:ext cx="13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7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585" y="273"/>
                  <a:ext cx="12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8" name="Rectangle 154"/>
                <p:cNvSpPr>
                  <a:spLocks noChangeArrowheads="1"/>
                </p:cNvSpPr>
                <p:nvPr/>
              </p:nvSpPr>
              <p:spPr bwMode="auto">
                <a:xfrm>
                  <a:off x="585" y="247"/>
                  <a:ext cx="39" cy="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0459" name="Line 155"/>
                <p:cNvSpPr>
                  <a:spLocks noChangeShapeType="1"/>
                </p:cNvSpPr>
                <p:nvPr/>
              </p:nvSpPr>
              <p:spPr bwMode="auto">
                <a:xfrm>
                  <a:off x="60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60" name="Line 156"/>
                <p:cNvSpPr>
                  <a:spLocks noChangeShapeType="1"/>
                </p:cNvSpPr>
                <p:nvPr/>
              </p:nvSpPr>
              <p:spPr bwMode="auto">
                <a:xfrm>
                  <a:off x="61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61" name="Line 157"/>
                <p:cNvSpPr>
                  <a:spLocks noChangeShapeType="1"/>
                </p:cNvSpPr>
                <p:nvPr/>
              </p:nvSpPr>
              <p:spPr bwMode="auto">
                <a:xfrm>
                  <a:off x="61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62" name="Line 158"/>
                <p:cNvSpPr>
                  <a:spLocks noChangeShapeType="1"/>
                </p:cNvSpPr>
                <p:nvPr/>
              </p:nvSpPr>
              <p:spPr bwMode="auto">
                <a:xfrm>
                  <a:off x="62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53" name="Rectangle 159"/>
              <p:cNvSpPr>
                <a:spLocks noChangeArrowheads="1"/>
              </p:cNvSpPr>
              <p:nvPr/>
            </p:nvSpPr>
            <p:spPr bwMode="auto">
              <a:xfrm>
                <a:off x="585" y="247"/>
                <a:ext cx="65" cy="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0426" name="Group T30"/>
            <p:cNvGrpSpPr>
              <a:grpSpLocks/>
            </p:cNvGrpSpPr>
            <p:nvPr/>
          </p:nvGrpSpPr>
          <p:grpSpPr bwMode="auto">
            <a:xfrm rot="-5400000">
              <a:off x="3671" y="3102"/>
              <a:ext cx="1200" cy="756"/>
              <a:chOff x="494" y="130"/>
              <a:chExt cx="65" cy="39"/>
            </a:xfrm>
          </p:grpSpPr>
          <p:grpSp>
            <p:nvGrpSpPr>
              <p:cNvPr id="60440" name="Group 161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0444" name="Line 162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5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6" name="Line 164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8" name="Line 166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4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0" name="Line 168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51" name="Line 169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0441" name="Line 170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Line 171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3" name="Rectangle 172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60427" name="Line 173"/>
            <p:cNvSpPr>
              <a:spLocks noChangeShapeType="1"/>
            </p:cNvSpPr>
            <p:nvPr/>
          </p:nvSpPr>
          <p:spPr bwMode="auto">
            <a:xfrm>
              <a:off x="3078" y="2178"/>
              <a:ext cx="1338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8" name="Line 174"/>
            <p:cNvSpPr>
              <a:spLocks noChangeShapeType="1"/>
            </p:cNvSpPr>
            <p:nvPr/>
          </p:nvSpPr>
          <p:spPr bwMode="auto">
            <a:xfrm flipH="1" flipV="1">
              <a:off x="1352" y="2178"/>
              <a:ext cx="0" cy="24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29" name="Line 175"/>
            <p:cNvSpPr>
              <a:spLocks noChangeShapeType="1"/>
            </p:cNvSpPr>
            <p:nvPr/>
          </p:nvSpPr>
          <p:spPr bwMode="auto">
            <a:xfrm flipH="1">
              <a:off x="1352" y="2178"/>
              <a:ext cx="795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0" name="Line 176"/>
            <p:cNvSpPr>
              <a:spLocks noChangeShapeType="1"/>
            </p:cNvSpPr>
            <p:nvPr/>
          </p:nvSpPr>
          <p:spPr bwMode="auto">
            <a:xfrm>
              <a:off x="1352" y="3305"/>
              <a:ext cx="0" cy="775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Line 177"/>
            <p:cNvSpPr>
              <a:spLocks noChangeShapeType="1"/>
            </p:cNvSpPr>
            <p:nvPr/>
          </p:nvSpPr>
          <p:spPr bwMode="auto">
            <a:xfrm flipH="1">
              <a:off x="1352" y="4080"/>
              <a:ext cx="582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2" name="Line 178"/>
            <p:cNvSpPr>
              <a:spLocks noChangeShapeType="1"/>
            </p:cNvSpPr>
            <p:nvPr/>
          </p:nvSpPr>
          <p:spPr bwMode="auto">
            <a:xfrm>
              <a:off x="2845" y="4080"/>
              <a:ext cx="1533" cy="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3" name="Line 179"/>
            <p:cNvSpPr>
              <a:spLocks noChangeShapeType="1"/>
            </p:cNvSpPr>
            <p:nvPr/>
          </p:nvSpPr>
          <p:spPr bwMode="auto">
            <a:xfrm>
              <a:off x="3156" y="3083"/>
              <a:ext cx="0" cy="99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4" name="Text Box 180"/>
            <p:cNvSpPr txBox="1">
              <a:spLocks noChangeArrowheads="1"/>
            </p:cNvSpPr>
            <p:nvPr/>
          </p:nvSpPr>
          <p:spPr bwMode="auto">
            <a:xfrm>
              <a:off x="2079" y="1680"/>
              <a:ext cx="795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</a:rPr>
                <a:t>101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5" name="Text Box 181"/>
            <p:cNvSpPr txBox="1">
              <a:spLocks noChangeArrowheads="1"/>
            </p:cNvSpPr>
            <p:nvPr/>
          </p:nvSpPr>
          <p:spPr bwMode="auto">
            <a:xfrm>
              <a:off x="1992" y="3582"/>
              <a:ext cx="795" cy="38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</a:rPr>
                <a:t>1004 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6" name="Text Box 182"/>
            <p:cNvSpPr txBox="1">
              <a:spLocks noChangeArrowheads="1"/>
            </p:cNvSpPr>
            <p:nvPr/>
          </p:nvSpPr>
          <p:spPr bwMode="auto">
            <a:xfrm>
              <a:off x="4533" y="2455"/>
              <a:ext cx="795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</a:rPr>
                <a:t>5.17 k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7" name="Text Box 183"/>
            <p:cNvSpPr txBox="1">
              <a:spLocks noChangeArrowheads="1"/>
            </p:cNvSpPr>
            <p:nvPr/>
          </p:nvSpPr>
          <p:spPr bwMode="auto">
            <a:xfrm>
              <a:off x="3156" y="2566"/>
              <a:ext cx="950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</a:rPr>
                <a:t>100.9 k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8" name="Text Box 184"/>
            <p:cNvSpPr txBox="1">
              <a:spLocks noChangeArrowheads="1"/>
            </p:cNvSpPr>
            <p:nvPr/>
          </p:nvSpPr>
          <p:spPr bwMode="auto">
            <a:xfrm>
              <a:off x="4397" y="3415"/>
              <a:ext cx="931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</a:rPr>
                <a:t>10.09 k</a:t>
              </a:r>
              <a:r>
                <a:rPr lang="en-US" altLang="en-US" sz="2400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0439" name="Text Box 185"/>
            <p:cNvSpPr txBox="1">
              <a:spLocks noChangeArrowheads="1"/>
            </p:cNvSpPr>
            <p:nvPr/>
          </p:nvSpPr>
          <p:spPr bwMode="auto">
            <a:xfrm>
              <a:off x="1759" y="2640"/>
              <a:ext cx="417" cy="3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dirty="0">
                  <a:solidFill>
                    <a:schemeClr val="bg1"/>
                  </a:solidFill>
                </a:rPr>
                <a:t>3 V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316" y="2266949"/>
            <a:ext cx="9113684" cy="2871863"/>
            <a:chOff x="30316" y="2266949"/>
            <a:chExt cx="9113684" cy="2871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8" t="33139" b="26273"/>
            <a:stretch/>
          </p:blipFill>
          <p:spPr>
            <a:xfrm>
              <a:off x="30316" y="2266949"/>
              <a:ext cx="9113684" cy="287186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355401" y="2750530"/>
              <a:ext cx="779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101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135230" y="3481896"/>
              <a:ext cx="7798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V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41474" y="4705350"/>
              <a:ext cx="95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1004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378200" y="3666562"/>
              <a:ext cx="1154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100.9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438400" y="2778743"/>
              <a:ext cx="1066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5.17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867102" y="3708312"/>
              <a:ext cx="1191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10.09 k</a:t>
              </a:r>
              <a:r>
                <a:rPr lang="el-GR" dirty="0"/>
                <a:t>Ω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373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79F83B-91AE-BB13-1BC6-6C2E43FD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8" name="Content Placeholder 7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8752694A-C957-6839-1AD3-070F2B826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" b="72320"/>
          <a:stretch/>
        </p:blipFill>
        <p:spPr>
          <a:xfrm>
            <a:off x="-1" y="994171"/>
            <a:ext cx="4647808" cy="2110979"/>
          </a:xfrm>
          <a:prstGeom prst="rect">
            <a:avLst/>
          </a:prstGeom>
        </p:spPr>
      </p:pic>
      <p:pic>
        <p:nvPicPr>
          <p:cNvPr id="9" name="Content Placeholder 8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9D4CD7E7-7B3B-3C57-2F71-9901D474F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27681" b="48970"/>
          <a:stretch/>
        </p:blipFill>
        <p:spPr>
          <a:xfrm>
            <a:off x="4654335" y="994172"/>
            <a:ext cx="4381668" cy="193609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09F9165-F02A-DFF6-1AC0-F16A5E17936A}"/>
              </a:ext>
            </a:extLst>
          </p:cNvPr>
          <p:cNvSpPr/>
          <p:nvPr/>
        </p:nvSpPr>
        <p:spPr>
          <a:xfrm>
            <a:off x="4854068" y="1574141"/>
            <a:ext cx="2114550" cy="10858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1ED673-DD42-CB0C-0853-424893ACABE1}"/>
              </a:ext>
            </a:extLst>
          </p:cNvPr>
          <p:cNvSpPr/>
          <p:nvPr/>
        </p:nvSpPr>
        <p:spPr>
          <a:xfrm rot="19301294">
            <a:off x="335479" y="1336778"/>
            <a:ext cx="1982506" cy="10970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809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5928-6A00-F422-616D-B6F35C05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FB42EA-D589-DAB1-E03B-7A99D0BF8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8" name="Content Placeholder 7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41F502EE-AF3C-B96A-835E-CDB59AC6AD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51275" b="23072"/>
          <a:stretch/>
        </p:blipFill>
        <p:spPr>
          <a:xfrm>
            <a:off x="0" y="993575"/>
            <a:ext cx="3324497" cy="2143401"/>
          </a:xfrm>
          <a:prstGeom prst="rect">
            <a:avLst/>
          </a:prstGeom>
        </p:spPr>
      </p:pic>
      <p:pic>
        <p:nvPicPr>
          <p:cNvPr id="9" name="Content Placeholder 8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AE2940F6-0896-9FC9-7701-4BED01548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8"/>
          <a:stretch/>
        </p:blipFill>
        <p:spPr>
          <a:xfrm>
            <a:off x="3835448" y="993575"/>
            <a:ext cx="5308553" cy="21434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810EC09-DAB4-B983-B27C-6665282646FA}"/>
              </a:ext>
            </a:extLst>
          </p:cNvPr>
          <p:cNvSpPr/>
          <p:nvPr/>
        </p:nvSpPr>
        <p:spPr>
          <a:xfrm>
            <a:off x="857250" y="1146412"/>
            <a:ext cx="1276350" cy="1838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293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09-05 Resistors in Series and Parallel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 the equivalent resistance.</a:t>
            </a:r>
          </a:p>
        </p:txBody>
      </p:sp>
      <p:grpSp>
        <p:nvGrpSpPr>
          <p:cNvPr id="61444" name="Group 141"/>
          <p:cNvGrpSpPr>
            <a:grpSpLocks/>
          </p:cNvGrpSpPr>
          <p:nvPr/>
        </p:nvGrpSpPr>
        <p:grpSpPr bwMode="auto">
          <a:xfrm>
            <a:off x="834904" y="5238750"/>
            <a:ext cx="7129463" cy="2126456"/>
            <a:chOff x="399" y="2051"/>
            <a:chExt cx="4491" cy="1786"/>
          </a:xfrm>
        </p:grpSpPr>
        <p:grpSp>
          <p:nvGrpSpPr>
            <p:cNvPr id="61570" name="Group 6"/>
            <p:cNvGrpSpPr>
              <a:grpSpLocks/>
            </p:cNvGrpSpPr>
            <p:nvPr/>
          </p:nvGrpSpPr>
          <p:grpSpPr bwMode="auto">
            <a:xfrm>
              <a:off x="399" y="2509"/>
              <a:ext cx="550" cy="706"/>
              <a:chOff x="654" y="430"/>
              <a:chExt cx="39" cy="51"/>
            </a:xfrm>
          </p:grpSpPr>
          <p:sp>
            <p:nvSpPr>
              <p:cNvPr id="61572" name="Line 7"/>
              <p:cNvSpPr>
                <a:spLocks noChangeShapeType="1"/>
              </p:cNvSpPr>
              <p:nvPr/>
            </p:nvSpPr>
            <p:spPr bwMode="auto">
              <a:xfrm rot="5400000">
                <a:off x="667" y="475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3" name="Line 8"/>
              <p:cNvSpPr>
                <a:spLocks noChangeShapeType="1"/>
              </p:cNvSpPr>
              <p:nvPr/>
            </p:nvSpPr>
            <p:spPr bwMode="auto">
              <a:xfrm rot="5400000" flipH="1">
                <a:off x="668" y="436"/>
                <a:ext cx="12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4" name="Line 9"/>
              <p:cNvSpPr>
                <a:spLocks noChangeShapeType="1"/>
              </p:cNvSpPr>
              <p:nvPr/>
            </p:nvSpPr>
            <p:spPr bwMode="auto">
              <a:xfrm rot="5400000">
                <a:off x="674" y="421"/>
                <a:ext cx="0" cy="39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5" name="Line 10"/>
              <p:cNvSpPr>
                <a:spLocks noChangeShapeType="1"/>
              </p:cNvSpPr>
              <p:nvPr/>
            </p:nvSpPr>
            <p:spPr bwMode="auto">
              <a:xfrm rot="5400000">
                <a:off x="674" y="435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6" name="Line 11"/>
              <p:cNvSpPr>
                <a:spLocks noChangeShapeType="1"/>
              </p:cNvSpPr>
              <p:nvPr/>
            </p:nvSpPr>
            <p:spPr bwMode="auto">
              <a:xfrm rot="5400000">
                <a:off x="674" y="431"/>
                <a:ext cx="0" cy="39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7" name="Line 12"/>
              <p:cNvSpPr>
                <a:spLocks noChangeShapeType="1"/>
              </p:cNvSpPr>
              <p:nvPr/>
            </p:nvSpPr>
            <p:spPr bwMode="auto">
              <a:xfrm rot="5400000">
                <a:off x="674" y="446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8" name="Line 13"/>
              <p:cNvSpPr>
                <a:spLocks noChangeShapeType="1"/>
              </p:cNvSpPr>
              <p:nvPr/>
            </p:nvSpPr>
            <p:spPr bwMode="auto">
              <a:xfrm rot="5400000">
                <a:off x="674" y="443"/>
                <a:ext cx="0" cy="39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9" name="Line 14"/>
              <p:cNvSpPr>
                <a:spLocks noChangeShapeType="1"/>
              </p:cNvSpPr>
              <p:nvPr/>
            </p:nvSpPr>
            <p:spPr bwMode="auto">
              <a:xfrm rot="5400000">
                <a:off x="674" y="457"/>
                <a:ext cx="0" cy="22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46" name="Group T30"/>
            <p:cNvGrpSpPr>
              <a:grpSpLocks/>
            </p:cNvGrpSpPr>
            <p:nvPr/>
          </p:nvGrpSpPr>
          <p:grpSpPr bwMode="auto">
            <a:xfrm>
              <a:off x="1024" y="2051"/>
              <a:ext cx="734" cy="166"/>
              <a:chOff x="494" y="150"/>
              <a:chExt cx="52" cy="12"/>
            </a:xfrm>
          </p:grpSpPr>
          <p:grpSp>
            <p:nvGrpSpPr>
              <p:cNvPr id="61558" name="Group 17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62" name="Line 18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4" name="Line 20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6" name="Line 22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8" name="Line 24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9" name="Line 25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9" name="Line 26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0" name="Line 27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47" name="Group T30"/>
            <p:cNvGrpSpPr>
              <a:grpSpLocks/>
            </p:cNvGrpSpPr>
            <p:nvPr/>
          </p:nvGrpSpPr>
          <p:grpSpPr bwMode="auto">
            <a:xfrm rot="-5400000">
              <a:off x="1880" y="2412"/>
              <a:ext cx="720" cy="169"/>
              <a:chOff x="494" y="150"/>
              <a:chExt cx="52" cy="12"/>
            </a:xfrm>
          </p:grpSpPr>
          <p:grpSp>
            <p:nvGrpSpPr>
              <p:cNvPr id="61546" name="Group 30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50" name="Line 31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2" name="Line 33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3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4" name="Line 35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6" name="Line 37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7" name="Line 38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47" name="Line 39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8" name="Line 40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48" name="Group T30"/>
            <p:cNvGrpSpPr>
              <a:grpSpLocks/>
            </p:cNvGrpSpPr>
            <p:nvPr/>
          </p:nvGrpSpPr>
          <p:grpSpPr bwMode="auto">
            <a:xfrm rot="-5400000">
              <a:off x="1880" y="3132"/>
              <a:ext cx="720" cy="169"/>
              <a:chOff x="494" y="150"/>
              <a:chExt cx="52" cy="12"/>
            </a:xfrm>
          </p:grpSpPr>
          <p:grpSp>
            <p:nvGrpSpPr>
              <p:cNvPr id="61534" name="Group 43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38" name="Line 44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3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0" name="Line 46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2" name="Line 48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4" name="Line 50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45" name="Line 51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35" name="Line 52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6" name="Line 53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49" name="Group T30"/>
            <p:cNvGrpSpPr>
              <a:grpSpLocks/>
            </p:cNvGrpSpPr>
            <p:nvPr/>
          </p:nvGrpSpPr>
          <p:grpSpPr bwMode="auto">
            <a:xfrm rot="-5400000">
              <a:off x="3077" y="2592"/>
              <a:ext cx="720" cy="169"/>
              <a:chOff x="494" y="150"/>
              <a:chExt cx="52" cy="12"/>
            </a:xfrm>
          </p:grpSpPr>
          <p:grpSp>
            <p:nvGrpSpPr>
              <p:cNvPr id="61522" name="Group 56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26" name="Line 57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7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8" name="Line 59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30" name="Line 61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3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32" name="Line 63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33" name="Line 64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23" name="Line 65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4" name="Line 66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50" name="Group T30"/>
            <p:cNvGrpSpPr>
              <a:grpSpLocks/>
            </p:cNvGrpSpPr>
            <p:nvPr/>
          </p:nvGrpSpPr>
          <p:grpSpPr bwMode="auto">
            <a:xfrm rot="-5400000">
              <a:off x="4446" y="3312"/>
              <a:ext cx="720" cy="169"/>
              <a:chOff x="494" y="150"/>
              <a:chExt cx="52" cy="12"/>
            </a:xfrm>
          </p:grpSpPr>
          <p:grpSp>
            <p:nvGrpSpPr>
              <p:cNvPr id="61510" name="Group 69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14" name="Line 70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6" name="Line 72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8" name="Line 74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0" name="Line 76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21" name="Line 77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11" name="Line 78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2" name="Line 79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51" name="Group T30"/>
            <p:cNvGrpSpPr>
              <a:grpSpLocks/>
            </p:cNvGrpSpPr>
            <p:nvPr/>
          </p:nvGrpSpPr>
          <p:grpSpPr bwMode="auto">
            <a:xfrm>
              <a:off x="1024" y="3671"/>
              <a:ext cx="734" cy="166"/>
              <a:chOff x="494" y="150"/>
              <a:chExt cx="52" cy="12"/>
            </a:xfrm>
          </p:grpSpPr>
          <p:grpSp>
            <p:nvGrpSpPr>
              <p:cNvPr id="61498" name="Group 82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502" name="Line 83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4" name="Line 85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6" name="Line 87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8" name="Line 89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9" name="Line 90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99" name="Line 91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0" name="Line 92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452" name="Group T30"/>
            <p:cNvGrpSpPr>
              <a:grpSpLocks/>
            </p:cNvGrpSpPr>
            <p:nvPr/>
          </p:nvGrpSpPr>
          <p:grpSpPr bwMode="auto">
            <a:xfrm>
              <a:off x="3590" y="3671"/>
              <a:ext cx="734" cy="166"/>
              <a:chOff x="494" y="150"/>
              <a:chExt cx="52" cy="12"/>
            </a:xfrm>
          </p:grpSpPr>
          <p:grpSp>
            <p:nvGrpSpPr>
              <p:cNvPr id="61486" name="Group 95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490" name="Line 96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2" name="Line 98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4" name="Line 100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6" name="Line 102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7" name="Line 103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87" name="Line 104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8" name="Line 105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53" name="Line 107"/>
            <p:cNvSpPr>
              <a:spLocks noChangeShapeType="1"/>
            </p:cNvSpPr>
            <p:nvPr/>
          </p:nvSpPr>
          <p:spPr bwMode="auto">
            <a:xfrm flipV="1">
              <a:off x="678" y="2136"/>
              <a:ext cx="0" cy="36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Line 108"/>
            <p:cNvSpPr>
              <a:spLocks noChangeShapeType="1"/>
            </p:cNvSpPr>
            <p:nvPr/>
          </p:nvSpPr>
          <p:spPr bwMode="auto">
            <a:xfrm>
              <a:off x="678" y="2136"/>
              <a:ext cx="367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109"/>
            <p:cNvSpPr>
              <a:spLocks noChangeShapeType="1"/>
            </p:cNvSpPr>
            <p:nvPr/>
          </p:nvSpPr>
          <p:spPr bwMode="auto">
            <a:xfrm flipV="1">
              <a:off x="1705" y="2129"/>
              <a:ext cx="3096" cy="7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110"/>
            <p:cNvSpPr>
              <a:spLocks noChangeShapeType="1"/>
            </p:cNvSpPr>
            <p:nvPr/>
          </p:nvSpPr>
          <p:spPr bwMode="auto">
            <a:xfrm>
              <a:off x="4801" y="2834"/>
              <a:ext cx="0" cy="18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11"/>
            <p:cNvSpPr>
              <a:spLocks noChangeShapeType="1"/>
            </p:cNvSpPr>
            <p:nvPr/>
          </p:nvSpPr>
          <p:spPr bwMode="auto">
            <a:xfrm flipH="1">
              <a:off x="4271" y="3756"/>
              <a:ext cx="550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112"/>
            <p:cNvSpPr>
              <a:spLocks noChangeShapeType="1"/>
            </p:cNvSpPr>
            <p:nvPr/>
          </p:nvSpPr>
          <p:spPr bwMode="auto">
            <a:xfrm flipH="1">
              <a:off x="1705" y="3756"/>
              <a:ext cx="2016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Line 113"/>
            <p:cNvSpPr>
              <a:spLocks noChangeShapeType="1"/>
            </p:cNvSpPr>
            <p:nvPr/>
          </p:nvSpPr>
          <p:spPr bwMode="auto">
            <a:xfrm>
              <a:off x="3415" y="3036"/>
              <a:ext cx="0" cy="72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Line 114"/>
            <p:cNvSpPr>
              <a:spLocks noChangeShapeType="1"/>
            </p:cNvSpPr>
            <p:nvPr/>
          </p:nvSpPr>
          <p:spPr bwMode="auto">
            <a:xfrm flipV="1">
              <a:off x="3415" y="2136"/>
              <a:ext cx="0" cy="18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115"/>
            <p:cNvSpPr>
              <a:spLocks noChangeShapeType="1"/>
            </p:cNvSpPr>
            <p:nvPr/>
          </p:nvSpPr>
          <p:spPr bwMode="auto">
            <a:xfrm flipV="1">
              <a:off x="2218" y="3576"/>
              <a:ext cx="0" cy="18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2" name="Line 116"/>
            <p:cNvSpPr>
              <a:spLocks noChangeShapeType="1"/>
            </p:cNvSpPr>
            <p:nvPr/>
          </p:nvSpPr>
          <p:spPr bwMode="auto">
            <a:xfrm>
              <a:off x="678" y="3216"/>
              <a:ext cx="0" cy="540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Line 117"/>
            <p:cNvSpPr>
              <a:spLocks noChangeShapeType="1"/>
            </p:cNvSpPr>
            <p:nvPr/>
          </p:nvSpPr>
          <p:spPr bwMode="auto">
            <a:xfrm flipH="1">
              <a:off x="678" y="3756"/>
              <a:ext cx="367" cy="1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Text Box 118"/>
            <p:cNvSpPr txBox="1">
              <a:spLocks noChangeArrowheads="1"/>
            </p:cNvSpPr>
            <p:nvPr/>
          </p:nvSpPr>
          <p:spPr bwMode="auto">
            <a:xfrm>
              <a:off x="1193" y="2217"/>
              <a:ext cx="366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 dirty="0">
                  <a:solidFill>
                    <a:schemeClr val="bg1"/>
                  </a:solidFill>
                </a:rPr>
                <a:t>2 </a:t>
              </a:r>
              <a:r>
                <a:rPr lang="en-US" altLang="en-US" b="1" dirty="0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5" name="Text Box 119"/>
            <p:cNvSpPr txBox="1">
              <a:spLocks noChangeArrowheads="1"/>
            </p:cNvSpPr>
            <p:nvPr/>
          </p:nvSpPr>
          <p:spPr bwMode="auto">
            <a:xfrm>
              <a:off x="4305" y="3231"/>
              <a:ext cx="521" cy="19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15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6" name="Text Box 120"/>
            <p:cNvSpPr txBox="1">
              <a:spLocks noChangeArrowheads="1"/>
            </p:cNvSpPr>
            <p:nvPr/>
          </p:nvSpPr>
          <p:spPr bwMode="auto">
            <a:xfrm>
              <a:off x="4350" y="2393"/>
              <a:ext cx="496" cy="17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20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7" name="Text Box 121"/>
            <p:cNvSpPr txBox="1">
              <a:spLocks noChangeArrowheads="1"/>
            </p:cNvSpPr>
            <p:nvPr/>
          </p:nvSpPr>
          <p:spPr bwMode="auto">
            <a:xfrm>
              <a:off x="3586" y="267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5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8" name="Text Box 122"/>
            <p:cNvSpPr txBox="1">
              <a:spLocks noChangeArrowheads="1"/>
            </p:cNvSpPr>
            <p:nvPr/>
          </p:nvSpPr>
          <p:spPr bwMode="auto">
            <a:xfrm>
              <a:off x="2389" y="303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4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69" name="Text Box 123"/>
            <p:cNvSpPr txBox="1">
              <a:spLocks noChangeArrowheads="1"/>
            </p:cNvSpPr>
            <p:nvPr/>
          </p:nvSpPr>
          <p:spPr bwMode="auto">
            <a:xfrm>
              <a:off x="2389" y="231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1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70" name="Text Box 124"/>
            <p:cNvSpPr txBox="1">
              <a:spLocks noChangeArrowheads="1"/>
            </p:cNvSpPr>
            <p:nvPr/>
          </p:nvSpPr>
          <p:spPr bwMode="auto">
            <a:xfrm>
              <a:off x="1191" y="3396"/>
              <a:ext cx="367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3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61471" name="Text Box 125"/>
            <p:cNvSpPr txBox="1">
              <a:spLocks noChangeArrowheads="1"/>
            </p:cNvSpPr>
            <p:nvPr/>
          </p:nvSpPr>
          <p:spPr bwMode="auto">
            <a:xfrm>
              <a:off x="1020" y="2676"/>
              <a:ext cx="734" cy="1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1.5 V</a:t>
              </a:r>
            </a:p>
          </p:txBody>
        </p:sp>
        <p:sp>
          <p:nvSpPr>
            <p:cNvPr id="61472" name="Text Box 126"/>
            <p:cNvSpPr txBox="1">
              <a:spLocks noChangeArrowheads="1"/>
            </p:cNvSpPr>
            <p:nvPr/>
          </p:nvSpPr>
          <p:spPr bwMode="auto">
            <a:xfrm>
              <a:off x="3648" y="3396"/>
              <a:ext cx="567" cy="2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chemeClr val="bg1"/>
                  </a:solidFill>
                </a:rPr>
                <a:t>2.5 </a:t>
              </a:r>
              <a:r>
                <a:rPr lang="en-US" altLang="en-US" b="1">
                  <a:solidFill>
                    <a:schemeClr val="bg1"/>
                  </a:solidFill>
                  <a:sym typeface="Symbol" pitchFamily="18" charset="2"/>
                </a:rPr>
                <a:t></a:t>
              </a:r>
            </a:p>
          </p:txBody>
        </p:sp>
        <p:grpSp>
          <p:nvGrpSpPr>
            <p:cNvPr id="61473" name="Group T30"/>
            <p:cNvGrpSpPr>
              <a:grpSpLocks/>
            </p:cNvGrpSpPr>
            <p:nvPr/>
          </p:nvGrpSpPr>
          <p:grpSpPr bwMode="auto">
            <a:xfrm rot="-5400000">
              <a:off x="4446" y="2412"/>
              <a:ext cx="720" cy="169"/>
              <a:chOff x="494" y="150"/>
              <a:chExt cx="52" cy="12"/>
            </a:xfrm>
          </p:grpSpPr>
          <p:grpSp>
            <p:nvGrpSpPr>
              <p:cNvPr id="61474" name="Group 128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61478" name="Line 129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79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0" name="Line 131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1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2" name="Line 133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3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4" name="Line 135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5" name="Line 136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75" name="Line 137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6" name="Line 138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1905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18367" y="1657350"/>
            <a:ext cx="6555935" cy="1882252"/>
            <a:chOff x="1218367" y="1657350"/>
            <a:chExt cx="6555935" cy="18822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" t="37109" r="3456" b="26472"/>
            <a:stretch/>
          </p:blipFill>
          <p:spPr>
            <a:xfrm>
              <a:off x="1281824" y="1657350"/>
              <a:ext cx="6492478" cy="187318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992317" y="2114550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5.17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952090" y="2391322"/>
              <a:ext cx="58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V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790161" y="2384310"/>
              <a:ext cx="111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10.09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013420" y="2753642"/>
              <a:ext cx="111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100.9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218367" y="3161207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1004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99761" y="3170270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101 </a:t>
              </a:r>
              <a:r>
                <a:rPr lang="el-GR" dirty="0"/>
                <a:t>Ω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4379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8D340-A612-6958-E77D-432399CA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6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782B5E89-B23B-DD70-7BC9-453268E17B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1" r="6117" b="74347"/>
          <a:stretch/>
        </p:blipFill>
        <p:spPr>
          <a:xfrm>
            <a:off x="0" y="994171"/>
            <a:ext cx="4788887" cy="2225279"/>
          </a:xfrm>
        </p:spPr>
      </p:pic>
      <p:pic>
        <p:nvPicPr>
          <p:cNvPr id="7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CCB1C62C-724A-3D9C-E1D1-DE0C188753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t="25653" b="55361"/>
          <a:stretch/>
        </p:blipFill>
        <p:spPr>
          <a:xfrm>
            <a:off x="4933950" y="994171"/>
            <a:ext cx="4210050" cy="2034779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3DDEF63-370F-29F2-4329-BB00C95304AA}"/>
              </a:ext>
            </a:extLst>
          </p:cNvPr>
          <p:cNvSpPr/>
          <p:nvPr/>
        </p:nvSpPr>
        <p:spPr>
          <a:xfrm>
            <a:off x="304800" y="1676400"/>
            <a:ext cx="1905000" cy="8953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66BCAE-3C50-1AF9-9046-8576A1845724}"/>
              </a:ext>
            </a:extLst>
          </p:cNvPr>
          <p:cNvSpPr/>
          <p:nvPr/>
        </p:nvSpPr>
        <p:spPr>
          <a:xfrm rot="19658756">
            <a:off x="4811080" y="1138204"/>
            <a:ext cx="2103128" cy="107639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327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74A7-B040-5274-83A2-99A53644D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53BF-E272-B0B9-2850-CC6BFEA60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8-04 Circuits in Parallel and Series</a:t>
            </a:r>
          </a:p>
        </p:txBody>
      </p:sp>
      <p:pic>
        <p:nvPicPr>
          <p:cNvPr id="6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E023336D-B1DB-B072-E3CE-7E5EC564FB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8" b="36191"/>
          <a:stretch/>
        </p:blipFill>
        <p:spPr>
          <a:xfrm>
            <a:off x="-1" y="994173"/>
            <a:ext cx="4953844" cy="1777603"/>
          </a:xfrm>
        </p:spPr>
      </p:pic>
      <p:pic>
        <p:nvPicPr>
          <p:cNvPr id="7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B08B3198-A248-096A-BB4A-CAB4E92675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7" t="63810" b="18248"/>
          <a:stretch/>
        </p:blipFill>
        <p:spPr>
          <a:xfrm>
            <a:off x="6096844" y="994173"/>
            <a:ext cx="3047157" cy="1872853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8773ED-6F1E-7FF3-3971-38029CC1934E}"/>
              </a:ext>
            </a:extLst>
          </p:cNvPr>
          <p:cNvSpPr/>
          <p:nvPr/>
        </p:nvSpPr>
        <p:spPr>
          <a:xfrm>
            <a:off x="1143000" y="1485900"/>
            <a:ext cx="2419350" cy="819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DE7BDAF-6B3C-F3FA-9E16-F1914CB3AAA2}"/>
              </a:ext>
            </a:extLst>
          </p:cNvPr>
          <p:cNvSpPr/>
          <p:nvPr/>
        </p:nvSpPr>
        <p:spPr>
          <a:xfrm rot="1810172">
            <a:off x="6222226" y="1880281"/>
            <a:ext cx="2154347" cy="9139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Content Placeholder 5" descr="A diagram of electrical circuits&#10;&#10;Description automatically generated">
            <a:extLst>
              <a:ext uri="{FF2B5EF4-FFF2-40B4-BE49-F238E27FC236}">
                <a16:creationId xmlns:a16="http://schemas.microsoft.com/office/drawing/2014/main" id="{4910D24C-64A4-E677-6F6A-295835D86F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5"/>
          <a:stretch/>
        </p:blipFill>
        <p:spPr>
          <a:xfrm>
            <a:off x="4080765" y="3270648"/>
            <a:ext cx="5063236" cy="18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3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09-05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series of problems parallel the lesson.</a:t>
            </a:r>
          </a:p>
          <a:p>
            <a:endParaRPr lang="en-US" dirty="0"/>
          </a:p>
          <a:p>
            <a:r>
              <a:rPr lang="en-US" dirty="0"/>
              <a:t>Read 21.2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983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93B4-8F52-4A6D-9DC5-947B7094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09-06 Electromotive Force: Terminal Voltage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BF510-006E-482E-B408-BEAFEDD8A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Compare and contrast the voltage and the electromagnetic force of an electric power source.</a:t>
            </a:r>
          </a:p>
          <a:p>
            <a:r>
              <a:rPr lang="en-US" dirty="0"/>
              <a:t>• Describe what happens to the terminal voltage, current, and power delivered to a load as internal resistance of the voltage source increases (due to aging of batteries, for example).</a:t>
            </a:r>
          </a:p>
          <a:p>
            <a:r>
              <a:rPr lang="en-US" dirty="0"/>
              <a:t>• Explain why it is beneficial to use more than one voltage source connected in parallel.</a:t>
            </a:r>
          </a:p>
        </p:txBody>
      </p:sp>
    </p:spTree>
    <p:extLst>
      <p:ext uri="{BB962C8B-B14F-4D97-AF65-F5344CB8AC3E}">
        <p14:creationId xmlns:p14="http://schemas.microsoft.com/office/powerpoint/2010/main" val="1198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09-01 Current, Resistance, and Ohm’s Law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rgbClr val="00B0F0"/>
                </a:solidFill>
              </a:rPr>
              <a:t>Conventional Current</a:t>
            </a:r>
          </a:p>
          <a:p>
            <a:pPr eaLnBrk="1" hangingPunct="1">
              <a:defRPr/>
            </a:pPr>
            <a:r>
              <a:rPr lang="en-US" sz="2800" dirty="0"/>
              <a:t>Electrons are the charge that flows through wires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Historically thought positive charges move</a:t>
            </a:r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/>
              <a:t>Conventional current </a:t>
            </a:r>
            <a:r>
              <a:rPr lang="en-US" sz="2800" dirty="0">
                <a:sym typeface="Wingdings" pitchFamily="2" charset="2"/>
              </a:rPr>
              <a:t> imaginary flow of positive charges</a:t>
            </a:r>
          </a:p>
          <a:p>
            <a:pPr lvl="1" eaLnBrk="1" hangingPunct="1">
              <a:defRPr/>
            </a:pPr>
            <a:r>
              <a:rPr lang="en-US" sz="2400" dirty="0"/>
              <a:t>Flows from positive terminal and into negative terminal</a:t>
            </a:r>
          </a:p>
          <a:p>
            <a:pPr lvl="1" eaLnBrk="1" hangingPunct="1">
              <a:defRPr/>
            </a:pPr>
            <a:r>
              <a:rPr lang="en-US" sz="2400" dirty="0"/>
              <a:t>Real current flows the opposite way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932" y="1200150"/>
            <a:ext cx="317633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449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09-06 Electromotive Force: Terminal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Emf</a:t>
            </a:r>
            <a:endParaRPr lang="en-US" dirty="0"/>
          </a:p>
          <a:p>
            <a:pPr lvl="1"/>
            <a:r>
              <a:rPr lang="en-US" dirty="0"/>
              <a:t>Electromotive force</a:t>
            </a:r>
          </a:p>
          <a:p>
            <a:pPr lvl="1"/>
            <a:r>
              <a:rPr lang="en-US" dirty="0"/>
              <a:t>Not really a force</a:t>
            </a:r>
          </a:p>
          <a:p>
            <a:pPr lvl="1"/>
            <a:r>
              <a:rPr lang="en-US" dirty="0"/>
              <a:t>Really voltage produced that could drive a current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6140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09-06 Electromotive Force: Terminal Voltage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  <a:defRPr/>
            </a:pPr>
            <a:r>
              <a:rPr lang="en-US" dirty="0"/>
              <a:t>Internal Resistance</a:t>
            </a:r>
          </a:p>
          <a:p>
            <a:pPr eaLnBrk="1" hangingPunct="1">
              <a:defRPr/>
            </a:pPr>
            <a:r>
              <a:rPr lang="en-US" dirty="0"/>
              <a:t>Batteries and generators have resistance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In batteries </a:t>
            </a:r>
            <a:r>
              <a:rPr lang="en-US" dirty="0">
                <a:sym typeface="Wingdings" pitchFamily="2" charset="2"/>
              </a:rPr>
              <a:t> due to chemicals</a:t>
            </a: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In generators  due to wires and other components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r>
              <a:rPr lang="en-US" dirty="0">
                <a:sym typeface="Wingdings" pitchFamily="2" charset="2"/>
              </a:rPr>
              <a:t>Internal resistance is connected in series with the equivalent resistance of the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09-06 Electromotive Force: Terminal Voltage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Internal resistance causes terminal voltage to drop below </a:t>
                </a:r>
                <a:r>
                  <a:rPr lang="en-US" dirty="0" err="1"/>
                  <a:t>emf</a:t>
                </a:r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Internal resistance is not necessarily negligible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ℰ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𝐼𝑟</m:t>
                    </m:r>
                  </m:oMath>
                </a14:m>
                <a:endParaRPr lang="en-US" b="0" dirty="0"/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terminal voltage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ℰ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emf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current of circuit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internal resistance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933" t="-2265" b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05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09-06 Electromotive Force: Terminal Voltage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string of 20 Christmas light are connected in series with a 3.0 V battery.  Each light has a resistance of 10 </a:t>
            </a:r>
            <a:r>
              <a:rPr lang="en-US" dirty="0">
                <a:sym typeface="Symbol" pitchFamily="18" charset="2"/>
              </a:rPr>
              <a:t>.  The terminal voltage is measured as 2.0 V.  What is the internal resistance of the battery?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100 </a:t>
            </a:r>
          </a:p>
        </p:txBody>
      </p:sp>
    </p:spTree>
    <p:extLst>
      <p:ext uri="{BB962C8B-B14F-4D97-AF65-F5344CB8AC3E}">
        <p14:creationId xmlns:p14="http://schemas.microsoft.com/office/powerpoint/2010/main" val="62160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09-06 Electromotive Force: Terminal Voltage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 battery has an internal resistance of 0.02 </a:t>
            </a:r>
            <a:r>
              <a:rPr lang="en-US" dirty="0">
                <a:sym typeface="Symbol" pitchFamily="18" charset="2"/>
              </a:rPr>
              <a:t> and an </a:t>
            </a:r>
            <a:r>
              <a:rPr lang="en-US" dirty="0" err="1">
                <a:sym typeface="Symbol" pitchFamily="18" charset="2"/>
              </a:rPr>
              <a:t>emf</a:t>
            </a:r>
            <a:r>
              <a:rPr lang="en-US" dirty="0">
                <a:sym typeface="Symbol" pitchFamily="18" charset="2"/>
              </a:rPr>
              <a:t> of 1.5 V.  If the battery is connected with five 15  light bulbs connected in parallel, what is the terminal voltage of the battery?</a:t>
            </a:r>
          </a:p>
          <a:p>
            <a:pPr eaLnBrk="1" hangingPunct="1">
              <a:defRPr/>
            </a:pPr>
            <a:endParaRPr lang="en-US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1.49 V</a:t>
            </a:r>
          </a:p>
        </p:txBody>
      </p:sp>
    </p:spTree>
    <p:extLst>
      <p:ext uri="{BB962C8B-B14F-4D97-AF65-F5344CB8AC3E}">
        <p14:creationId xmlns:p14="http://schemas.microsoft.com/office/powerpoint/2010/main" val="40718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09-06 Electromotive Force: Terminal Voltage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batteries are connected in series, their </a:t>
            </a:r>
            <a:r>
              <a:rPr lang="en-US" dirty="0" err="1"/>
              <a:t>emfs</a:t>
            </a:r>
            <a:r>
              <a:rPr lang="en-US" dirty="0"/>
              <a:t> add, but so do the internal resistances</a:t>
            </a:r>
          </a:p>
          <a:p>
            <a:r>
              <a:rPr lang="en-US" dirty="0"/>
              <a:t>If batteries are connected in parallel, their </a:t>
            </a:r>
            <a:r>
              <a:rPr lang="en-US" dirty="0" err="1"/>
              <a:t>emfs</a:t>
            </a:r>
            <a:r>
              <a:rPr lang="en-US" dirty="0"/>
              <a:t> stay the same, but the currents add and the combined internal resistance is less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438" y="1418749"/>
            <a:ext cx="2981325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0511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09-06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 work takes lots of </a:t>
            </a:r>
            <a:r>
              <a:rPr lang="en-US" dirty="0" err="1"/>
              <a:t>emf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Read 21.3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93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EE48-4007-428C-8F32-8EAEB88A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09-07 Kirchhoff’s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A6C7D-2A93-4952-914F-2FB7522AD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Analyze a complex circuit using Kirchhoff’s rules, using the conventions for determining the correct signs of various terms.</a:t>
            </a:r>
          </a:p>
        </p:txBody>
      </p:sp>
    </p:spTree>
    <p:extLst>
      <p:ext uri="{BB962C8B-B14F-4D97-AF65-F5344CB8AC3E}">
        <p14:creationId xmlns:p14="http://schemas.microsoft.com/office/powerpoint/2010/main" val="3847965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09-07 Kirchhoff’s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Kirchhoff’s Rules</a:t>
                </a:r>
              </a:p>
              <a:p>
                <a:pPr eaLnBrk="1" hangingPunct="1">
                  <a:defRPr/>
                </a:pPr>
                <a:r>
                  <a:rPr lang="en-US" dirty="0"/>
                  <a:t>Junction Rule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Total current into a junction must equal the total current out of a junction</a:t>
                </a:r>
              </a:p>
              <a:p>
                <a:pPr lvl="1"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Loop Rule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For a closed-circuit loop, the total of all the potential rises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/>
                  <a:t> total of all potential drops = 0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(or the total voltage of a loop is zero)</a:t>
                </a: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2265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4816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09-07 Kirchhoff’s Rules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229600" cy="37719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sz="2800" dirty="0"/>
              <a:t>Reasoning Strategy</a:t>
            </a:r>
          </a:p>
          <a:p>
            <a:pPr eaLnBrk="1" hangingPunct="1">
              <a:defRPr/>
            </a:pPr>
            <a:r>
              <a:rPr lang="en-US" sz="2800" dirty="0"/>
              <a:t>Draw the current in each branch of the circuit (flows out of positive terminal of battery).  Choose any direction.  If you are wrong you will get a negative current.</a:t>
            </a:r>
          </a:p>
          <a:p>
            <a:pPr eaLnBrk="1" hangingPunct="1">
              <a:defRPr/>
            </a:pPr>
            <a:r>
              <a:rPr lang="en-US" sz="2800" dirty="0"/>
              <a:t>Mark each element with a plus and minus signs at opposite ends to show potential drop. (Current flows from + to – through a resistor)</a:t>
            </a:r>
          </a:p>
          <a:p>
            <a:pPr lvl="1" eaLnBrk="1" hangingPunct="1">
              <a:defRPr/>
            </a:pPr>
            <a:r>
              <a:rPr lang="en-US" sz="2400" dirty="0"/>
              <a:t>If the current leaves the element at +, voltage rise</a:t>
            </a:r>
          </a:p>
          <a:p>
            <a:pPr lvl="1" eaLnBrk="1" hangingPunct="1">
              <a:defRPr/>
            </a:pPr>
            <a:r>
              <a:rPr lang="en-US" sz="2400" dirty="0"/>
              <a:t>If the current leaves the element at -, voltage drop</a:t>
            </a:r>
          </a:p>
          <a:p>
            <a:pPr eaLnBrk="1" hangingPunct="1">
              <a:defRPr/>
            </a:pPr>
            <a:r>
              <a:rPr lang="en-US" sz="2800" dirty="0"/>
              <a:t>Apply junction rule and loop rule to get as many independent equations as there are variables.</a:t>
            </a:r>
          </a:p>
          <a:p>
            <a:pPr eaLnBrk="1" hangingPunct="1">
              <a:defRPr/>
            </a:pPr>
            <a:r>
              <a:rPr lang="en-US" sz="2800" dirty="0"/>
              <a:t>Solve the system of equations.</a:t>
            </a:r>
          </a:p>
        </p:txBody>
      </p:sp>
    </p:spTree>
    <p:extLst>
      <p:ext uri="{BB962C8B-B14F-4D97-AF65-F5344CB8AC3E}">
        <p14:creationId xmlns:p14="http://schemas.microsoft.com/office/powerpoint/2010/main" val="19069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09-01 Current, Resistance, and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200150"/>
                <a:ext cx="4495800" cy="394335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Drift Velocity</a:t>
                </a:r>
              </a:p>
              <a:p>
                <a:r>
                  <a:rPr lang="en-US" dirty="0"/>
                  <a:t>Electrical signals travel near speed of light, but electrons travel much slower</a:t>
                </a:r>
              </a:p>
              <a:p>
                <a:r>
                  <a:rPr lang="en-US" dirty="0"/>
                  <a:t>Each new electron pushes one ahead of it, so current is actually like wave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𝑞𝑛𝐴𝑥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𝑞𝑛𝐴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q </a:t>
                </a:r>
                <a:r>
                  <a:rPr lang="en-US" dirty="0"/>
                  <a:t>= charge of each electron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n-US" dirty="0"/>
                  <a:t> = free charge density</a:t>
                </a:r>
              </a:p>
              <a:p>
                <a:pPr lvl="1"/>
                <a:r>
                  <a:rPr lang="en-US" i="1" dirty="0"/>
                  <a:t>A</a:t>
                </a:r>
                <a:r>
                  <a:rPr lang="en-US" dirty="0"/>
                  <a:t> = cross-sectional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= drift velocity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333500"/>
                <a:ext cx="4495800" cy="4381500"/>
              </a:xfrm>
              <a:blipFill rotWithShape="1">
                <a:blip r:embed="rId2"/>
                <a:stretch>
                  <a:fillRect l="-1626" t="-2364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17370"/>
            <a:ext cx="4343400" cy="205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9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09-07 Kirchhoff’s Rules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Find the current through the circuit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1165860" y="5314950"/>
            <a:ext cx="6553200" cy="3028950"/>
            <a:chOff x="26" y="104"/>
            <a:chExt cx="260" cy="223"/>
          </a:xfrm>
        </p:grpSpPr>
        <p:grpSp>
          <p:nvGrpSpPr>
            <p:cNvPr id="72709" name="Group T30"/>
            <p:cNvGrpSpPr>
              <a:grpSpLocks/>
            </p:cNvGrpSpPr>
            <p:nvPr/>
          </p:nvGrpSpPr>
          <p:grpSpPr bwMode="auto">
            <a:xfrm>
              <a:off x="26" y="117"/>
              <a:ext cx="65" cy="39"/>
              <a:chOff x="494" y="130"/>
              <a:chExt cx="65" cy="39"/>
            </a:xfrm>
          </p:grpSpPr>
          <p:grpSp>
            <p:nvGrpSpPr>
              <p:cNvPr id="72787" name="Group 6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72791" name="Line 7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3" name="Line 9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5" name="Line 11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7" name="Line 13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98" name="Line 14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72788" name="Line 15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89" name="Line 16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90" name="Rectangle 17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710" name="Group T30"/>
            <p:cNvGrpSpPr>
              <a:grpSpLocks/>
            </p:cNvGrpSpPr>
            <p:nvPr/>
          </p:nvGrpSpPr>
          <p:grpSpPr bwMode="auto">
            <a:xfrm>
              <a:off x="221" y="117"/>
              <a:ext cx="65" cy="39"/>
              <a:chOff x="494" y="130"/>
              <a:chExt cx="65" cy="39"/>
            </a:xfrm>
          </p:grpSpPr>
          <p:grpSp>
            <p:nvGrpSpPr>
              <p:cNvPr id="72775" name="Group 19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72779" name="Line 20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1" name="Line 22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3" name="Line 24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4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5" name="Line 26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86" name="Line 27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72776" name="Line 28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77" name="Line 29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78" name="Rectangle 30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711" name="Group T30"/>
            <p:cNvGrpSpPr>
              <a:grpSpLocks/>
            </p:cNvGrpSpPr>
            <p:nvPr/>
          </p:nvGrpSpPr>
          <p:grpSpPr bwMode="auto">
            <a:xfrm>
              <a:off x="26" y="260"/>
              <a:ext cx="65" cy="39"/>
              <a:chOff x="494" y="130"/>
              <a:chExt cx="65" cy="39"/>
            </a:xfrm>
          </p:grpSpPr>
          <p:grpSp>
            <p:nvGrpSpPr>
              <p:cNvPr id="72763" name="Group 32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72767" name="Line 33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6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69" name="Line 35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7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71" name="Line 37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72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73" name="Line 39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74" name="Line 40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72764" name="Line 41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65" name="Line 42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66" name="Rectangle 43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712" name="Group T30"/>
            <p:cNvGrpSpPr>
              <a:grpSpLocks/>
            </p:cNvGrpSpPr>
            <p:nvPr/>
          </p:nvGrpSpPr>
          <p:grpSpPr bwMode="auto">
            <a:xfrm>
              <a:off x="221" y="260"/>
              <a:ext cx="65" cy="39"/>
              <a:chOff x="494" y="130"/>
              <a:chExt cx="65" cy="39"/>
            </a:xfrm>
          </p:grpSpPr>
          <p:grpSp>
            <p:nvGrpSpPr>
              <p:cNvPr id="72751" name="Group 45"/>
              <p:cNvGrpSpPr>
                <a:grpSpLocks/>
              </p:cNvGrpSpPr>
              <p:nvPr/>
            </p:nvGrpSpPr>
            <p:grpSpPr bwMode="auto">
              <a:xfrm>
                <a:off x="506" y="150"/>
                <a:ext cx="28" cy="12"/>
                <a:chOff x="126" y="90"/>
                <a:chExt cx="84" cy="12"/>
              </a:xfrm>
            </p:grpSpPr>
            <p:sp>
              <p:nvSpPr>
                <p:cNvPr id="72755" name="Line 46"/>
                <p:cNvSpPr>
                  <a:spLocks noChangeShapeType="1"/>
                </p:cNvSpPr>
                <p:nvPr/>
              </p:nvSpPr>
              <p:spPr bwMode="auto">
                <a:xfrm>
                  <a:off x="126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5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33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57" name="Line 48"/>
                <p:cNvSpPr>
                  <a:spLocks noChangeShapeType="1"/>
                </p:cNvSpPr>
                <p:nvPr/>
              </p:nvSpPr>
              <p:spPr bwMode="auto">
                <a:xfrm>
                  <a:off x="140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58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54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59" name="Line 50"/>
                <p:cNvSpPr>
                  <a:spLocks noChangeShapeType="1"/>
                </p:cNvSpPr>
                <p:nvPr/>
              </p:nvSpPr>
              <p:spPr bwMode="auto">
                <a:xfrm>
                  <a:off x="168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6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82" y="90"/>
                  <a:ext cx="14" cy="12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61" name="Line 52"/>
                <p:cNvSpPr>
                  <a:spLocks noChangeShapeType="1"/>
                </p:cNvSpPr>
                <p:nvPr/>
              </p:nvSpPr>
              <p:spPr bwMode="auto">
                <a:xfrm>
                  <a:off x="196" y="90"/>
                  <a:ext cx="7" cy="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62" name="Line 53"/>
                <p:cNvSpPr>
                  <a:spLocks noChangeShapeType="1"/>
                </p:cNvSpPr>
                <p:nvPr/>
              </p:nvSpPr>
              <p:spPr bwMode="auto">
                <a:xfrm>
                  <a:off x="203" y="96"/>
                  <a:ext cx="7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72752" name="Line 54"/>
              <p:cNvSpPr>
                <a:spLocks noChangeShapeType="1"/>
              </p:cNvSpPr>
              <p:nvPr/>
            </p:nvSpPr>
            <p:spPr bwMode="auto">
              <a:xfrm>
                <a:off x="533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53" name="Line 55"/>
              <p:cNvSpPr>
                <a:spLocks noChangeShapeType="1"/>
              </p:cNvSpPr>
              <p:nvPr/>
            </p:nvSpPr>
            <p:spPr bwMode="auto">
              <a:xfrm flipH="1">
                <a:off x="494" y="156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72754" name="Rectangle 56"/>
              <p:cNvSpPr>
                <a:spLocks noChangeArrowheads="1"/>
              </p:cNvSpPr>
              <p:nvPr/>
            </p:nvSpPr>
            <p:spPr bwMode="auto">
              <a:xfrm>
                <a:off x="494" y="130"/>
                <a:ext cx="65" cy="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713" name="Group 57"/>
            <p:cNvGrpSpPr>
              <a:grpSpLocks/>
            </p:cNvGrpSpPr>
            <p:nvPr/>
          </p:nvGrpSpPr>
          <p:grpSpPr bwMode="auto">
            <a:xfrm>
              <a:off x="117" y="115"/>
              <a:ext cx="65" cy="67"/>
              <a:chOff x="585" y="247"/>
              <a:chExt cx="65" cy="65"/>
            </a:xfrm>
          </p:grpSpPr>
          <p:grpSp>
            <p:nvGrpSpPr>
              <p:cNvPr id="72740" name="Group 58"/>
              <p:cNvGrpSpPr>
                <a:grpSpLocks/>
              </p:cNvGrpSpPr>
              <p:nvPr/>
            </p:nvGrpSpPr>
            <p:grpSpPr bwMode="auto">
              <a:xfrm>
                <a:off x="585" y="247"/>
                <a:ext cx="52" cy="52"/>
                <a:chOff x="585" y="247"/>
                <a:chExt cx="52" cy="52"/>
              </a:xfrm>
            </p:grpSpPr>
            <p:sp>
              <p:nvSpPr>
                <p:cNvPr id="72742" name="Line 59"/>
                <p:cNvSpPr>
                  <a:spLocks noChangeShapeType="1"/>
                </p:cNvSpPr>
                <p:nvPr/>
              </p:nvSpPr>
              <p:spPr bwMode="auto">
                <a:xfrm>
                  <a:off x="59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3" name="Line 60"/>
                <p:cNvSpPr>
                  <a:spLocks noChangeShapeType="1"/>
                </p:cNvSpPr>
                <p:nvPr/>
              </p:nvSpPr>
              <p:spPr bwMode="auto">
                <a:xfrm>
                  <a:off x="60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4" name="Line 61"/>
                <p:cNvSpPr>
                  <a:spLocks noChangeShapeType="1"/>
                </p:cNvSpPr>
                <p:nvPr/>
              </p:nvSpPr>
              <p:spPr bwMode="auto">
                <a:xfrm>
                  <a:off x="624" y="273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5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585" y="273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6" name="Rectangle 63"/>
                <p:cNvSpPr>
                  <a:spLocks noChangeArrowheads="1"/>
                </p:cNvSpPr>
                <p:nvPr/>
              </p:nvSpPr>
              <p:spPr bwMode="auto">
                <a:xfrm>
                  <a:off x="585" y="247"/>
                  <a:ext cx="39" cy="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7" name="Line 64"/>
                <p:cNvSpPr>
                  <a:spLocks noChangeShapeType="1"/>
                </p:cNvSpPr>
                <p:nvPr/>
              </p:nvSpPr>
              <p:spPr bwMode="auto">
                <a:xfrm>
                  <a:off x="60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8" name="Line 65"/>
                <p:cNvSpPr>
                  <a:spLocks noChangeShapeType="1"/>
                </p:cNvSpPr>
                <p:nvPr/>
              </p:nvSpPr>
              <p:spPr bwMode="auto">
                <a:xfrm>
                  <a:off x="61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49" name="Line 66"/>
                <p:cNvSpPr>
                  <a:spLocks noChangeShapeType="1"/>
                </p:cNvSpPr>
                <p:nvPr/>
              </p:nvSpPr>
              <p:spPr bwMode="auto">
                <a:xfrm>
                  <a:off x="61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50" name="Line 67"/>
                <p:cNvSpPr>
                  <a:spLocks noChangeShapeType="1"/>
                </p:cNvSpPr>
                <p:nvPr/>
              </p:nvSpPr>
              <p:spPr bwMode="auto">
                <a:xfrm>
                  <a:off x="62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72741" name="Rectangle 68"/>
              <p:cNvSpPr>
                <a:spLocks noChangeArrowheads="1"/>
              </p:cNvSpPr>
              <p:nvPr/>
            </p:nvSpPr>
            <p:spPr bwMode="auto">
              <a:xfrm>
                <a:off x="585" y="247"/>
                <a:ext cx="6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2714" name="Group 69"/>
            <p:cNvGrpSpPr>
              <a:grpSpLocks/>
            </p:cNvGrpSpPr>
            <p:nvPr/>
          </p:nvGrpSpPr>
          <p:grpSpPr bwMode="auto">
            <a:xfrm>
              <a:off x="104" y="260"/>
              <a:ext cx="65" cy="67"/>
              <a:chOff x="585" y="247"/>
              <a:chExt cx="65" cy="65"/>
            </a:xfrm>
          </p:grpSpPr>
          <p:grpSp>
            <p:nvGrpSpPr>
              <p:cNvPr id="72729" name="Group 70"/>
              <p:cNvGrpSpPr>
                <a:grpSpLocks/>
              </p:cNvGrpSpPr>
              <p:nvPr/>
            </p:nvGrpSpPr>
            <p:grpSpPr bwMode="auto">
              <a:xfrm>
                <a:off x="585" y="247"/>
                <a:ext cx="52" cy="52"/>
                <a:chOff x="585" y="247"/>
                <a:chExt cx="52" cy="52"/>
              </a:xfrm>
            </p:grpSpPr>
            <p:sp>
              <p:nvSpPr>
                <p:cNvPr id="72731" name="Line 71"/>
                <p:cNvSpPr>
                  <a:spLocks noChangeShapeType="1"/>
                </p:cNvSpPr>
                <p:nvPr/>
              </p:nvSpPr>
              <p:spPr bwMode="auto">
                <a:xfrm>
                  <a:off x="59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2" name="Line 72"/>
                <p:cNvSpPr>
                  <a:spLocks noChangeShapeType="1"/>
                </p:cNvSpPr>
                <p:nvPr/>
              </p:nvSpPr>
              <p:spPr bwMode="auto">
                <a:xfrm>
                  <a:off x="60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3" name="Line 73"/>
                <p:cNvSpPr>
                  <a:spLocks noChangeShapeType="1"/>
                </p:cNvSpPr>
                <p:nvPr/>
              </p:nvSpPr>
              <p:spPr bwMode="auto">
                <a:xfrm>
                  <a:off x="624" y="273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4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85" y="273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5" name="Rectangle 75"/>
                <p:cNvSpPr>
                  <a:spLocks noChangeArrowheads="1"/>
                </p:cNvSpPr>
                <p:nvPr/>
              </p:nvSpPr>
              <p:spPr bwMode="auto">
                <a:xfrm>
                  <a:off x="585" y="247"/>
                  <a:ext cx="39" cy="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6" name="Line 76"/>
                <p:cNvSpPr>
                  <a:spLocks noChangeShapeType="1"/>
                </p:cNvSpPr>
                <p:nvPr/>
              </p:nvSpPr>
              <p:spPr bwMode="auto">
                <a:xfrm>
                  <a:off x="60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7" name="Line 77"/>
                <p:cNvSpPr>
                  <a:spLocks noChangeShapeType="1"/>
                </p:cNvSpPr>
                <p:nvPr/>
              </p:nvSpPr>
              <p:spPr bwMode="auto">
                <a:xfrm>
                  <a:off x="61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8" name="Line 78"/>
                <p:cNvSpPr>
                  <a:spLocks noChangeShapeType="1"/>
                </p:cNvSpPr>
                <p:nvPr/>
              </p:nvSpPr>
              <p:spPr bwMode="auto">
                <a:xfrm>
                  <a:off x="61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72739" name="Line 79"/>
                <p:cNvSpPr>
                  <a:spLocks noChangeShapeType="1"/>
                </p:cNvSpPr>
                <p:nvPr/>
              </p:nvSpPr>
              <p:spPr bwMode="auto">
                <a:xfrm>
                  <a:off x="62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sp>
            <p:nvSpPr>
              <p:cNvPr id="72730" name="Rectangle 80"/>
              <p:cNvSpPr>
                <a:spLocks noChangeArrowheads="1"/>
              </p:cNvSpPr>
              <p:nvPr/>
            </p:nvSpPr>
            <p:spPr bwMode="auto">
              <a:xfrm>
                <a:off x="585" y="247"/>
                <a:ext cx="6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72715" name="Line 81"/>
            <p:cNvSpPr>
              <a:spLocks noChangeShapeType="1"/>
            </p:cNvSpPr>
            <p:nvPr/>
          </p:nvSpPr>
          <p:spPr bwMode="auto">
            <a:xfrm flipV="1">
              <a:off x="26" y="143"/>
              <a:ext cx="0" cy="1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16" name="Line 82"/>
            <p:cNvSpPr>
              <a:spLocks noChangeShapeType="1"/>
            </p:cNvSpPr>
            <p:nvPr/>
          </p:nvSpPr>
          <p:spPr bwMode="auto">
            <a:xfrm>
              <a:off x="78" y="286"/>
              <a:ext cx="2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17" name="Line 83"/>
            <p:cNvSpPr>
              <a:spLocks noChangeShapeType="1"/>
            </p:cNvSpPr>
            <p:nvPr/>
          </p:nvSpPr>
          <p:spPr bwMode="auto">
            <a:xfrm>
              <a:off x="156" y="286"/>
              <a:ext cx="7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18" name="Line 84"/>
            <p:cNvSpPr>
              <a:spLocks noChangeShapeType="1"/>
            </p:cNvSpPr>
            <p:nvPr/>
          </p:nvSpPr>
          <p:spPr bwMode="auto">
            <a:xfrm flipV="1">
              <a:off x="273" y="143"/>
              <a:ext cx="0" cy="1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19" name="Line 85"/>
            <p:cNvSpPr>
              <a:spLocks noChangeShapeType="1"/>
            </p:cNvSpPr>
            <p:nvPr/>
          </p:nvSpPr>
          <p:spPr bwMode="auto">
            <a:xfrm flipH="1">
              <a:off x="169" y="143"/>
              <a:ext cx="5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20" name="Line 86"/>
            <p:cNvSpPr>
              <a:spLocks noChangeShapeType="1"/>
            </p:cNvSpPr>
            <p:nvPr/>
          </p:nvSpPr>
          <p:spPr bwMode="auto">
            <a:xfrm>
              <a:off x="78" y="143"/>
              <a:ext cx="3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2721" name="Text Box 87"/>
            <p:cNvSpPr txBox="1">
              <a:spLocks noChangeArrowheads="1"/>
            </p:cNvSpPr>
            <p:nvPr/>
          </p:nvSpPr>
          <p:spPr bwMode="auto">
            <a:xfrm>
              <a:off x="39" y="208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I</a:t>
              </a:r>
            </a:p>
          </p:txBody>
        </p:sp>
        <p:sp>
          <p:nvSpPr>
            <p:cNvPr id="72722" name="Text Box 88"/>
            <p:cNvSpPr txBox="1">
              <a:spLocks noChangeArrowheads="1"/>
            </p:cNvSpPr>
            <p:nvPr/>
          </p:nvSpPr>
          <p:spPr bwMode="auto">
            <a:xfrm>
              <a:off x="117" y="247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8V</a:t>
              </a:r>
            </a:p>
          </p:txBody>
        </p:sp>
        <p:sp>
          <p:nvSpPr>
            <p:cNvPr id="72723" name="Text Box 89"/>
            <p:cNvSpPr txBox="1">
              <a:spLocks noChangeArrowheads="1"/>
            </p:cNvSpPr>
            <p:nvPr/>
          </p:nvSpPr>
          <p:spPr bwMode="auto">
            <a:xfrm>
              <a:off x="130" y="104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12V</a:t>
              </a:r>
            </a:p>
          </p:txBody>
        </p:sp>
        <p:sp>
          <p:nvSpPr>
            <p:cNvPr id="72724" name="Text Box 90"/>
            <p:cNvSpPr txBox="1">
              <a:spLocks noChangeArrowheads="1"/>
            </p:cNvSpPr>
            <p:nvPr/>
          </p:nvSpPr>
          <p:spPr bwMode="auto">
            <a:xfrm>
              <a:off x="39" y="299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4 </a:t>
              </a:r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72725" name="Text Box 91"/>
            <p:cNvSpPr txBox="1">
              <a:spLocks noChangeArrowheads="1"/>
            </p:cNvSpPr>
            <p:nvPr/>
          </p:nvSpPr>
          <p:spPr bwMode="auto">
            <a:xfrm>
              <a:off x="234" y="299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2 </a:t>
              </a:r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72726" name="Text Box 92"/>
            <p:cNvSpPr txBox="1">
              <a:spLocks noChangeArrowheads="1"/>
            </p:cNvSpPr>
            <p:nvPr/>
          </p:nvSpPr>
          <p:spPr bwMode="auto">
            <a:xfrm>
              <a:off x="39" y="117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5 </a:t>
              </a:r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72727" name="Text Box 93"/>
            <p:cNvSpPr txBox="1">
              <a:spLocks noChangeArrowheads="1"/>
            </p:cNvSpPr>
            <p:nvPr/>
          </p:nvSpPr>
          <p:spPr bwMode="auto">
            <a:xfrm>
              <a:off x="234" y="117"/>
              <a:ext cx="26" cy="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</a:rPr>
                <a:t>3 </a:t>
              </a:r>
              <a:r>
                <a:rPr lang="en-US" altLang="en-US">
                  <a:solidFill>
                    <a:schemeClr val="bg1">
                      <a:lumMod val="95000"/>
                    </a:schemeClr>
                  </a:solidFill>
                  <a:sym typeface="Symbol" pitchFamily="18" charset="2"/>
                </a:rPr>
                <a:t></a:t>
              </a:r>
            </a:p>
          </p:txBody>
        </p:sp>
        <p:sp>
          <p:nvSpPr>
            <p:cNvPr id="72728" name="Line 94"/>
            <p:cNvSpPr>
              <a:spLocks noChangeShapeType="1"/>
            </p:cNvSpPr>
            <p:nvPr/>
          </p:nvSpPr>
          <p:spPr bwMode="auto">
            <a:xfrm>
              <a:off x="39" y="169"/>
              <a:ext cx="0" cy="9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1727817"/>
            <a:ext cx="4309786" cy="3409950"/>
            <a:chOff x="0" y="1727817"/>
            <a:chExt cx="4309786" cy="34099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4" t="10528" r="16729" b="10248"/>
            <a:stretch/>
          </p:blipFill>
          <p:spPr>
            <a:xfrm>
              <a:off x="0" y="1727817"/>
              <a:ext cx="4309786" cy="3409950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2908845" y="2114550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5.17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79991" y="3881290"/>
              <a:ext cx="58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V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8468" y="2114550"/>
              <a:ext cx="111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10.09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20580" y="3998413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1004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084647" y="3969175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101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821180" y="2114550"/>
              <a:ext cx="693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4.5 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73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09-07 Kirchhoff’s Rules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0150"/>
            <a:ext cx="4882576" cy="33944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Find the currents through each element.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73016" y="5173462"/>
            <a:ext cx="6752492" cy="2370668"/>
            <a:chOff x="1127760" y="2667000"/>
            <a:chExt cx="6752492" cy="2634076"/>
          </a:xfrm>
        </p:grpSpPr>
        <p:grpSp>
          <p:nvGrpSpPr>
            <p:cNvPr id="73732" name="Group 4"/>
            <p:cNvGrpSpPr>
              <a:grpSpLocks/>
            </p:cNvGrpSpPr>
            <p:nvPr/>
          </p:nvGrpSpPr>
          <p:grpSpPr bwMode="auto">
            <a:xfrm>
              <a:off x="1127760" y="2667000"/>
              <a:ext cx="6752492" cy="2568932"/>
              <a:chOff x="117" y="65"/>
              <a:chExt cx="240" cy="159"/>
            </a:xfrm>
          </p:grpSpPr>
          <p:grpSp>
            <p:nvGrpSpPr>
              <p:cNvPr id="73745" name="Group T30"/>
              <p:cNvGrpSpPr>
                <a:grpSpLocks/>
              </p:cNvGrpSpPr>
              <p:nvPr/>
            </p:nvGrpSpPr>
            <p:grpSpPr bwMode="auto">
              <a:xfrm rot="-5400000">
                <a:off x="286" y="143"/>
                <a:ext cx="65" cy="39"/>
                <a:chOff x="494" y="130"/>
                <a:chExt cx="65" cy="39"/>
              </a:xfrm>
            </p:grpSpPr>
            <p:grpSp>
              <p:nvGrpSpPr>
                <p:cNvPr id="73831" name="Group 6"/>
                <p:cNvGrpSpPr>
                  <a:grpSpLocks/>
                </p:cNvGrpSpPr>
                <p:nvPr/>
              </p:nvGrpSpPr>
              <p:grpSpPr bwMode="auto">
                <a:xfrm>
                  <a:off x="506" y="150"/>
                  <a:ext cx="28" cy="12"/>
                  <a:chOff x="126" y="90"/>
                  <a:chExt cx="84" cy="12"/>
                </a:xfrm>
              </p:grpSpPr>
              <p:sp>
                <p:nvSpPr>
                  <p:cNvPr id="7383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26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3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37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38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4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39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168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40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4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96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4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832" name="Line 15"/>
                <p:cNvSpPr>
                  <a:spLocks noChangeShapeType="1"/>
                </p:cNvSpPr>
                <p:nvPr/>
              </p:nvSpPr>
              <p:spPr bwMode="auto">
                <a:xfrm>
                  <a:off x="533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33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494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34" name="Rectangle 17"/>
                <p:cNvSpPr>
                  <a:spLocks noChangeArrowheads="1"/>
                </p:cNvSpPr>
                <p:nvPr/>
              </p:nvSpPr>
              <p:spPr bwMode="auto">
                <a:xfrm>
                  <a:off x="494" y="130"/>
                  <a:ext cx="65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73746" name="Group T30"/>
              <p:cNvGrpSpPr>
                <a:grpSpLocks/>
              </p:cNvGrpSpPr>
              <p:nvPr/>
            </p:nvGrpSpPr>
            <p:grpSpPr bwMode="auto">
              <a:xfrm>
                <a:off x="195" y="117"/>
                <a:ext cx="65" cy="39"/>
                <a:chOff x="494" y="130"/>
                <a:chExt cx="65" cy="39"/>
              </a:xfrm>
            </p:grpSpPr>
            <p:grpSp>
              <p:nvGrpSpPr>
                <p:cNvPr id="73819" name="Group 19"/>
                <p:cNvGrpSpPr>
                  <a:grpSpLocks/>
                </p:cNvGrpSpPr>
                <p:nvPr/>
              </p:nvGrpSpPr>
              <p:grpSpPr bwMode="auto">
                <a:xfrm>
                  <a:off x="506" y="150"/>
                  <a:ext cx="28" cy="12"/>
                  <a:chOff x="126" y="90"/>
                  <a:chExt cx="84" cy="12"/>
                </a:xfrm>
              </p:grpSpPr>
              <p:sp>
                <p:nvSpPr>
                  <p:cNvPr id="7382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26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24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2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26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4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2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8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28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2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96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3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820" name="Line 28"/>
                <p:cNvSpPr>
                  <a:spLocks noChangeShapeType="1"/>
                </p:cNvSpPr>
                <p:nvPr/>
              </p:nvSpPr>
              <p:spPr bwMode="auto">
                <a:xfrm>
                  <a:off x="533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2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94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22" name="Rectangle 30"/>
                <p:cNvSpPr>
                  <a:spLocks noChangeArrowheads="1"/>
                </p:cNvSpPr>
                <p:nvPr/>
              </p:nvSpPr>
              <p:spPr bwMode="auto">
                <a:xfrm>
                  <a:off x="494" y="130"/>
                  <a:ext cx="65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73747" name="Group T30"/>
              <p:cNvGrpSpPr>
                <a:grpSpLocks/>
              </p:cNvGrpSpPr>
              <p:nvPr/>
            </p:nvGrpSpPr>
            <p:grpSpPr bwMode="auto">
              <a:xfrm>
                <a:off x="182" y="65"/>
                <a:ext cx="65" cy="39"/>
                <a:chOff x="494" y="130"/>
                <a:chExt cx="65" cy="39"/>
              </a:xfrm>
            </p:grpSpPr>
            <p:grpSp>
              <p:nvGrpSpPr>
                <p:cNvPr id="73807" name="Group 32"/>
                <p:cNvGrpSpPr>
                  <a:grpSpLocks/>
                </p:cNvGrpSpPr>
                <p:nvPr/>
              </p:nvGrpSpPr>
              <p:grpSpPr bwMode="auto">
                <a:xfrm>
                  <a:off x="506" y="150"/>
                  <a:ext cx="28" cy="12"/>
                  <a:chOff x="126" y="90"/>
                  <a:chExt cx="84" cy="12"/>
                </a:xfrm>
              </p:grpSpPr>
              <p:sp>
                <p:nvSpPr>
                  <p:cNvPr id="7381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26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2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4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4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8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6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96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1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808" name="Line 41"/>
                <p:cNvSpPr>
                  <a:spLocks noChangeShapeType="1"/>
                </p:cNvSpPr>
                <p:nvPr/>
              </p:nvSpPr>
              <p:spPr bwMode="auto">
                <a:xfrm>
                  <a:off x="533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09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94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10" name="Rectangle 43"/>
                <p:cNvSpPr>
                  <a:spLocks noChangeArrowheads="1"/>
                </p:cNvSpPr>
                <p:nvPr/>
              </p:nvSpPr>
              <p:spPr bwMode="auto">
                <a:xfrm>
                  <a:off x="494" y="130"/>
                  <a:ext cx="65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73748" name="Group T30"/>
              <p:cNvGrpSpPr>
                <a:grpSpLocks/>
              </p:cNvGrpSpPr>
              <p:nvPr/>
            </p:nvGrpSpPr>
            <p:grpSpPr bwMode="auto">
              <a:xfrm>
                <a:off x="247" y="169"/>
                <a:ext cx="65" cy="39"/>
                <a:chOff x="494" y="130"/>
                <a:chExt cx="65" cy="39"/>
              </a:xfrm>
            </p:grpSpPr>
            <p:grpSp>
              <p:nvGrpSpPr>
                <p:cNvPr id="73795" name="Group 45"/>
                <p:cNvGrpSpPr>
                  <a:grpSpLocks/>
                </p:cNvGrpSpPr>
                <p:nvPr/>
              </p:nvGrpSpPr>
              <p:grpSpPr bwMode="auto">
                <a:xfrm>
                  <a:off x="506" y="150"/>
                  <a:ext cx="28" cy="12"/>
                  <a:chOff x="126" y="90"/>
                  <a:chExt cx="84" cy="12"/>
                </a:xfrm>
              </p:grpSpPr>
              <p:sp>
                <p:nvSpPr>
                  <p:cNvPr id="73799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26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0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2" name="Line 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4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3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68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4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96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80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96" name="Line 54"/>
                <p:cNvSpPr>
                  <a:spLocks noChangeShapeType="1"/>
                </p:cNvSpPr>
                <p:nvPr/>
              </p:nvSpPr>
              <p:spPr bwMode="auto">
                <a:xfrm>
                  <a:off x="533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7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494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98" name="Rectangle 56"/>
                <p:cNvSpPr>
                  <a:spLocks noChangeArrowheads="1"/>
                </p:cNvSpPr>
                <p:nvPr/>
              </p:nvSpPr>
              <p:spPr bwMode="auto">
                <a:xfrm>
                  <a:off x="494" y="130"/>
                  <a:ext cx="65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73749" name="Group T30"/>
              <p:cNvGrpSpPr>
                <a:grpSpLocks/>
              </p:cNvGrpSpPr>
              <p:nvPr/>
            </p:nvGrpSpPr>
            <p:grpSpPr bwMode="auto">
              <a:xfrm>
                <a:off x="143" y="117"/>
                <a:ext cx="65" cy="39"/>
                <a:chOff x="494" y="130"/>
                <a:chExt cx="65" cy="39"/>
              </a:xfrm>
            </p:grpSpPr>
            <p:grpSp>
              <p:nvGrpSpPr>
                <p:cNvPr id="73783" name="Group 58"/>
                <p:cNvGrpSpPr>
                  <a:grpSpLocks/>
                </p:cNvGrpSpPr>
                <p:nvPr/>
              </p:nvGrpSpPr>
              <p:grpSpPr bwMode="auto">
                <a:xfrm>
                  <a:off x="506" y="150"/>
                  <a:ext cx="28" cy="12"/>
                  <a:chOff x="126" y="90"/>
                  <a:chExt cx="84" cy="12"/>
                </a:xfrm>
              </p:grpSpPr>
              <p:sp>
                <p:nvSpPr>
                  <p:cNvPr id="7378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126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88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8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40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90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4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9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68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92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" y="90"/>
                    <a:ext cx="14" cy="12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93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96" y="90"/>
                    <a:ext cx="7" cy="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94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96"/>
                    <a:ext cx="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84" name="Line 67"/>
                <p:cNvSpPr>
                  <a:spLocks noChangeShapeType="1"/>
                </p:cNvSpPr>
                <p:nvPr/>
              </p:nvSpPr>
              <p:spPr bwMode="auto">
                <a:xfrm>
                  <a:off x="533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5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94" y="156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86" name="Rectangle 69"/>
                <p:cNvSpPr>
                  <a:spLocks noChangeArrowheads="1"/>
                </p:cNvSpPr>
                <p:nvPr/>
              </p:nvSpPr>
              <p:spPr bwMode="auto">
                <a:xfrm>
                  <a:off x="494" y="130"/>
                  <a:ext cx="65" cy="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73750" name="Group 70"/>
              <p:cNvGrpSpPr>
                <a:grpSpLocks/>
              </p:cNvGrpSpPr>
              <p:nvPr/>
            </p:nvGrpSpPr>
            <p:grpSpPr bwMode="auto">
              <a:xfrm>
                <a:off x="247" y="117"/>
                <a:ext cx="65" cy="67"/>
                <a:chOff x="585" y="247"/>
                <a:chExt cx="65" cy="65"/>
              </a:xfrm>
            </p:grpSpPr>
            <p:grpSp>
              <p:nvGrpSpPr>
                <p:cNvPr id="73772" name="Group 71"/>
                <p:cNvGrpSpPr>
                  <a:grpSpLocks/>
                </p:cNvGrpSpPr>
                <p:nvPr/>
              </p:nvGrpSpPr>
              <p:grpSpPr bwMode="auto">
                <a:xfrm>
                  <a:off x="585" y="247"/>
                  <a:ext cx="52" cy="52"/>
                  <a:chOff x="585" y="247"/>
                  <a:chExt cx="52" cy="52"/>
                </a:xfrm>
              </p:grpSpPr>
              <p:sp>
                <p:nvSpPr>
                  <p:cNvPr id="7377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598" y="254"/>
                    <a:ext cx="0" cy="39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603" y="262"/>
                    <a:ext cx="0" cy="2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624" y="273"/>
                    <a:ext cx="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7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85" y="273"/>
                    <a:ext cx="1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7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247"/>
                    <a:ext cx="39" cy="52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7377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608" y="254"/>
                    <a:ext cx="0" cy="39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8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613" y="262"/>
                    <a:ext cx="0" cy="2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8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18" y="254"/>
                    <a:ext cx="0" cy="39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8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623" y="262"/>
                    <a:ext cx="0" cy="22"/>
                  </a:xfrm>
                  <a:prstGeom prst="line">
                    <a:avLst/>
                  </a:prstGeom>
                  <a:noFill/>
                  <a:ln w="19050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73" name="Rectangle 81"/>
                <p:cNvSpPr>
                  <a:spLocks noChangeArrowheads="1"/>
                </p:cNvSpPr>
                <p:nvPr/>
              </p:nvSpPr>
              <p:spPr bwMode="auto">
                <a:xfrm>
                  <a:off x="585" y="247"/>
                  <a:ext cx="65" cy="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73751" name="Line 82"/>
              <p:cNvSpPr>
                <a:spLocks noChangeShapeType="1"/>
              </p:cNvSpPr>
              <p:nvPr/>
            </p:nvSpPr>
            <p:spPr bwMode="auto">
              <a:xfrm>
                <a:off x="234" y="91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2" name="Line 83"/>
              <p:cNvSpPr>
                <a:spLocks noChangeShapeType="1"/>
              </p:cNvSpPr>
              <p:nvPr/>
            </p:nvSpPr>
            <p:spPr bwMode="auto">
              <a:xfrm>
                <a:off x="325" y="91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3" name="Line 84"/>
              <p:cNvSpPr>
                <a:spLocks noChangeShapeType="1"/>
              </p:cNvSpPr>
              <p:nvPr/>
            </p:nvSpPr>
            <p:spPr bwMode="auto">
              <a:xfrm flipH="1">
                <a:off x="299" y="195"/>
                <a:ext cx="2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4" name="Line 85"/>
              <p:cNvSpPr>
                <a:spLocks noChangeShapeType="1"/>
              </p:cNvSpPr>
              <p:nvPr/>
            </p:nvSpPr>
            <p:spPr bwMode="auto">
              <a:xfrm>
                <a:off x="299" y="143"/>
                <a:ext cx="2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5" name="Line 86"/>
              <p:cNvSpPr>
                <a:spLocks noChangeShapeType="1"/>
              </p:cNvSpPr>
              <p:nvPr/>
            </p:nvSpPr>
            <p:spPr bwMode="auto">
              <a:xfrm flipH="1">
                <a:off x="195" y="195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6" name="Line 87"/>
              <p:cNvSpPr>
                <a:spLocks noChangeShapeType="1"/>
              </p:cNvSpPr>
              <p:nvPr/>
            </p:nvSpPr>
            <p:spPr bwMode="auto">
              <a:xfrm flipH="1">
                <a:off x="143" y="195"/>
                <a:ext cx="13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88"/>
              <p:cNvSpPr>
                <a:spLocks noChangeShapeType="1"/>
              </p:cNvSpPr>
              <p:nvPr/>
            </p:nvSpPr>
            <p:spPr bwMode="auto">
              <a:xfrm flipH="1">
                <a:off x="143" y="91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8" name="Line 89"/>
              <p:cNvSpPr>
                <a:spLocks noChangeShapeType="1"/>
              </p:cNvSpPr>
              <p:nvPr/>
            </p:nvSpPr>
            <p:spPr bwMode="auto">
              <a:xfrm>
                <a:off x="143" y="91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9" name="Text Box 90"/>
              <p:cNvSpPr txBox="1">
                <a:spLocks noChangeArrowheads="1"/>
              </p:cNvSpPr>
              <p:nvPr/>
            </p:nvSpPr>
            <p:spPr bwMode="auto">
              <a:xfrm>
                <a:off x="117" y="169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</a:rPr>
                  <a:t>I</a:t>
                </a:r>
                <a:r>
                  <a:rPr lang="en-US" altLang="en-US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73760" name="Text Box 91"/>
              <p:cNvSpPr txBox="1">
                <a:spLocks noChangeArrowheads="1"/>
              </p:cNvSpPr>
              <p:nvPr/>
            </p:nvSpPr>
            <p:spPr bwMode="auto">
              <a:xfrm>
                <a:off x="117" y="91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</a:rPr>
                  <a:t>I</a:t>
                </a:r>
                <a:r>
                  <a:rPr lang="en-US" altLang="en-US" baseline="-25000" dirty="0">
                    <a:solidFill>
                      <a:schemeClr val="bg1">
                        <a:lumMod val="95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3761" name="Text Box 92"/>
              <p:cNvSpPr txBox="1">
                <a:spLocks noChangeArrowheads="1"/>
              </p:cNvSpPr>
              <p:nvPr/>
            </p:nvSpPr>
            <p:spPr bwMode="auto">
              <a:xfrm>
                <a:off x="260" y="104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</a:rPr>
                  <a:t>45 V</a:t>
                </a:r>
              </a:p>
            </p:txBody>
          </p:sp>
          <p:sp>
            <p:nvSpPr>
              <p:cNvPr id="73762" name="Text Box 93"/>
              <p:cNvSpPr txBox="1">
                <a:spLocks noChangeArrowheads="1"/>
              </p:cNvSpPr>
              <p:nvPr/>
            </p:nvSpPr>
            <p:spPr bwMode="auto">
              <a:xfrm>
                <a:off x="156" y="117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</a:rPr>
                  <a:t>40 </a:t>
                </a:r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  <a:sym typeface="Symbol" pitchFamily="18" charset="2"/>
                  </a:rPr>
                  <a:t></a:t>
                </a:r>
              </a:p>
            </p:txBody>
          </p:sp>
          <p:sp>
            <p:nvSpPr>
              <p:cNvPr id="73763" name="Text Box 94"/>
              <p:cNvSpPr txBox="1">
                <a:spLocks noChangeArrowheads="1"/>
              </p:cNvSpPr>
              <p:nvPr/>
            </p:nvSpPr>
            <p:spPr bwMode="auto">
              <a:xfrm>
                <a:off x="208" y="117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</a:rPr>
                  <a:t>1 </a:t>
                </a:r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  <a:sym typeface="Symbol" pitchFamily="18" charset="2"/>
                  </a:rPr>
                  <a:t></a:t>
                </a:r>
              </a:p>
            </p:txBody>
          </p:sp>
          <p:sp>
            <p:nvSpPr>
              <p:cNvPr id="73764" name="Text Box 95"/>
              <p:cNvSpPr txBox="1">
                <a:spLocks noChangeArrowheads="1"/>
              </p:cNvSpPr>
              <p:nvPr/>
            </p:nvSpPr>
            <p:spPr bwMode="auto">
              <a:xfrm>
                <a:off x="166" y="211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</a:rPr>
                  <a:t>80 V</a:t>
                </a:r>
              </a:p>
            </p:txBody>
          </p:sp>
          <p:sp>
            <p:nvSpPr>
              <p:cNvPr id="73765" name="Text Box 96"/>
              <p:cNvSpPr txBox="1">
                <a:spLocks noChangeArrowheads="1"/>
              </p:cNvSpPr>
              <p:nvPr/>
            </p:nvSpPr>
            <p:spPr bwMode="auto">
              <a:xfrm>
                <a:off x="260" y="208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</a:rPr>
                  <a:t>1 </a:t>
                </a:r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  <a:sym typeface="Symbol" pitchFamily="18" charset="2"/>
                  </a:rPr>
                  <a:t></a:t>
                </a:r>
              </a:p>
            </p:txBody>
          </p:sp>
          <p:sp>
            <p:nvSpPr>
              <p:cNvPr id="73766" name="Text Box 97"/>
              <p:cNvSpPr txBox="1">
                <a:spLocks noChangeArrowheads="1"/>
              </p:cNvSpPr>
              <p:nvPr/>
            </p:nvSpPr>
            <p:spPr bwMode="auto">
              <a:xfrm>
                <a:off x="331" y="157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</a:rPr>
                  <a:t>20 </a:t>
                </a:r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  <a:sym typeface="Symbol" pitchFamily="18" charset="2"/>
                  </a:rPr>
                  <a:t></a:t>
                </a:r>
              </a:p>
            </p:txBody>
          </p:sp>
          <p:sp>
            <p:nvSpPr>
              <p:cNvPr id="73767" name="Text Box 98"/>
              <p:cNvSpPr txBox="1">
                <a:spLocks noChangeArrowheads="1"/>
              </p:cNvSpPr>
              <p:nvPr/>
            </p:nvSpPr>
            <p:spPr bwMode="auto">
              <a:xfrm>
                <a:off x="195" y="65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</a:rPr>
                  <a:t>30 </a:t>
                </a:r>
                <a:r>
                  <a:rPr lang="en-US" altLang="en-US" dirty="0">
                    <a:solidFill>
                      <a:schemeClr val="bg1">
                        <a:lumMod val="95000"/>
                      </a:schemeClr>
                    </a:solidFill>
                    <a:sym typeface="Symbol" pitchFamily="18" charset="2"/>
                  </a:rPr>
                  <a:t></a:t>
                </a:r>
              </a:p>
            </p:txBody>
          </p:sp>
          <p:sp>
            <p:nvSpPr>
              <p:cNvPr id="73768" name="Text Box 99"/>
              <p:cNvSpPr txBox="1">
                <a:spLocks noChangeArrowheads="1"/>
              </p:cNvSpPr>
              <p:nvPr/>
            </p:nvSpPr>
            <p:spPr bwMode="auto">
              <a:xfrm>
                <a:off x="221" y="156"/>
                <a:ext cx="26" cy="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chemeClr val="bg1">
                        <a:lumMod val="95000"/>
                      </a:schemeClr>
                    </a:solidFill>
                  </a:rPr>
                  <a:t>I</a:t>
                </a:r>
                <a:r>
                  <a:rPr lang="en-US" altLang="en-US" baseline="-25000">
                    <a:solidFill>
                      <a:schemeClr val="bg1">
                        <a:lumMod val="9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73769" name="Line 100"/>
              <p:cNvSpPr>
                <a:spLocks noChangeShapeType="1"/>
              </p:cNvSpPr>
              <p:nvPr/>
            </p:nvSpPr>
            <p:spPr bwMode="auto">
              <a:xfrm>
                <a:off x="130" y="156"/>
                <a:ext cx="0" cy="3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0" name="Line 101"/>
              <p:cNvSpPr>
                <a:spLocks noChangeShapeType="1"/>
              </p:cNvSpPr>
              <p:nvPr/>
            </p:nvSpPr>
            <p:spPr bwMode="auto">
              <a:xfrm flipV="1">
                <a:off x="130" y="91"/>
                <a:ext cx="0" cy="39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71" name="Line 102"/>
              <p:cNvSpPr>
                <a:spLocks noChangeShapeType="1"/>
              </p:cNvSpPr>
              <p:nvPr/>
            </p:nvSpPr>
            <p:spPr bwMode="auto">
              <a:xfrm flipH="1">
                <a:off x="195" y="156"/>
                <a:ext cx="5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733" name="Group 202"/>
            <p:cNvGrpSpPr>
              <a:grpSpLocks/>
            </p:cNvGrpSpPr>
            <p:nvPr/>
          </p:nvGrpSpPr>
          <p:grpSpPr bwMode="auto">
            <a:xfrm flipH="1">
              <a:off x="1905001" y="4412076"/>
              <a:ext cx="1457325" cy="889000"/>
              <a:chOff x="585" y="247"/>
              <a:chExt cx="65" cy="65"/>
            </a:xfrm>
          </p:grpSpPr>
          <p:grpSp>
            <p:nvGrpSpPr>
              <p:cNvPr id="73734" name="Group 203"/>
              <p:cNvGrpSpPr>
                <a:grpSpLocks/>
              </p:cNvGrpSpPr>
              <p:nvPr/>
            </p:nvGrpSpPr>
            <p:grpSpPr bwMode="auto">
              <a:xfrm>
                <a:off x="585" y="247"/>
                <a:ext cx="52" cy="52"/>
                <a:chOff x="585" y="247"/>
                <a:chExt cx="52" cy="52"/>
              </a:xfrm>
            </p:grpSpPr>
            <p:sp>
              <p:nvSpPr>
                <p:cNvPr id="73736" name="Line 204"/>
                <p:cNvSpPr>
                  <a:spLocks noChangeShapeType="1"/>
                </p:cNvSpPr>
                <p:nvPr/>
              </p:nvSpPr>
              <p:spPr bwMode="auto">
                <a:xfrm>
                  <a:off x="59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7" name="Line 205"/>
                <p:cNvSpPr>
                  <a:spLocks noChangeShapeType="1"/>
                </p:cNvSpPr>
                <p:nvPr/>
              </p:nvSpPr>
              <p:spPr bwMode="auto">
                <a:xfrm>
                  <a:off x="60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8" name="Line 206"/>
                <p:cNvSpPr>
                  <a:spLocks noChangeShapeType="1"/>
                </p:cNvSpPr>
                <p:nvPr/>
              </p:nvSpPr>
              <p:spPr bwMode="auto">
                <a:xfrm>
                  <a:off x="624" y="273"/>
                  <a:ext cx="13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39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585" y="273"/>
                  <a:ext cx="1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0" name="Rectangle 208"/>
                <p:cNvSpPr>
                  <a:spLocks noChangeArrowheads="1"/>
                </p:cNvSpPr>
                <p:nvPr/>
              </p:nvSpPr>
              <p:spPr bwMode="auto">
                <a:xfrm>
                  <a:off x="585" y="247"/>
                  <a:ext cx="39" cy="5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3741" name="Line 209"/>
                <p:cNvSpPr>
                  <a:spLocks noChangeShapeType="1"/>
                </p:cNvSpPr>
                <p:nvPr/>
              </p:nvSpPr>
              <p:spPr bwMode="auto">
                <a:xfrm>
                  <a:off x="60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2" name="Line 210"/>
                <p:cNvSpPr>
                  <a:spLocks noChangeShapeType="1"/>
                </p:cNvSpPr>
                <p:nvPr/>
              </p:nvSpPr>
              <p:spPr bwMode="auto">
                <a:xfrm>
                  <a:off x="61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3" name="Line 211"/>
                <p:cNvSpPr>
                  <a:spLocks noChangeShapeType="1"/>
                </p:cNvSpPr>
                <p:nvPr/>
              </p:nvSpPr>
              <p:spPr bwMode="auto">
                <a:xfrm>
                  <a:off x="618" y="254"/>
                  <a:ext cx="0" cy="3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44" name="Line 212"/>
                <p:cNvSpPr>
                  <a:spLocks noChangeShapeType="1"/>
                </p:cNvSpPr>
                <p:nvPr/>
              </p:nvSpPr>
              <p:spPr bwMode="auto">
                <a:xfrm>
                  <a:off x="623" y="262"/>
                  <a:ext cx="0" cy="2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735" name="Rectangle 213"/>
              <p:cNvSpPr>
                <a:spLocks noChangeArrowheads="1"/>
              </p:cNvSpPr>
              <p:nvPr/>
            </p:nvSpPr>
            <p:spPr bwMode="auto">
              <a:xfrm>
                <a:off x="585" y="247"/>
                <a:ext cx="6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882576" y="1024260"/>
            <a:ext cx="4261424" cy="4119240"/>
            <a:chOff x="4882576" y="971550"/>
            <a:chExt cx="4261424" cy="41192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05" t="8803" r="24758" b="11111"/>
            <a:stretch/>
          </p:blipFill>
          <p:spPr>
            <a:xfrm>
              <a:off x="4882576" y="971550"/>
              <a:ext cx="4261424" cy="411924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7924800" y="3031170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5.17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633087" y="2588094"/>
              <a:ext cx="583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 V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040312" y="3959240"/>
              <a:ext cx="1110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10.09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994205" y="1200150"/>
              <a:ext cx="111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100.9 k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489622" y="2509120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1004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222351" y="2495550"/>
              <a:ext cx="1001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101 </a:t>
              </a:r>
              <a:r>
                <a:rPr lang="el-GR" dirty="0"/>
                <a:t>Ω</a:t>
              </a:r>
              <a:endParaRPr lang="en-US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197908" y="3486150"/>
              <a:ext cx="792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4.5 V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96529" y="1733550"/>
            <a:ext cx="482991" cy="685800"/>
            <a:chOff x="3296529" y="1733550"/>
            <a:chExt cx="482991" cy="6858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581400" y="1733550"/>
              <a:ext cx="0" cy="6858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96529" y="1917492"/>
              <a:ext cx="48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98986" y="2234684"/>
            <a:ext cx="896814" cy="369332"/>
            <a:chOff x="3598986" y="2234684"/>
            <a:chExt cx="896814" cy="36933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598986" y="2561830"/>
              <a:ext cx="89681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3985847" y="2234684"/>
              <a:ext cx="48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63705" y="2746496"/>
            <a:ext cx="482991" cy="792364"/>
            <a:chOff x="3263705" y="2746496"/>
            <a:chExt cx="482991" cy="79236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1400" y="2746496"/>
              <a:ext cx="0" cy="792364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3263705" y="2942914"/>
              <a:ext cx="482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6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09-07 Homework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Currently, you need to work on these problems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Read 21.4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0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6FE4-93D5-4A22-A3AC-81FB8C08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09-08 DC Voltmeters and Ammeters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C4477-F6D8-40E5-B577-64196F89A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Explain why a voltmeter must be connected in parallel with the circuit.</a:t>
            </a:r>
          </a:p>
          <a:p>
            <a:r>
              <a:rPr lang="en-US" dirty="0"/>
              <a:t>• Draw a diagram showing an ammeter correctly connected in a circuit.</a:t>
            </a:r>
          </a:p>
          <a:p>
            <a:r>
              <a:rPr lang="en-US" dirty="0"/>
              <a:t>• Describe how a galvanometer can be used as either a voltmeter or an ammeter.</a:t>
            </a:r>
          </a:p>
          <a:p>
            <a:r>
              <a:rPr lang="en-US" dirty="0"/>
              <a:t>• Find the resistance that must be placed in series with a galvanometer to allow it to be used as a voltmeter with a given reading.</a:t>
            </a:r>
          </a:p>
          <a:p>
            <a:r>
              <a:rPr lang="en-US" dirty="0"/>
              <a:t>• Explain why measuring the voltage or current in a circuit can never be exact.</a:t>
            </a:r>
          </a:p>
        </p:txBody>
      </p:sp>
    </p:spTree>
    <p:extLst>
      <p:ext uri="{BB962C8B-B14F-4D97-AF65-F5344CB8AC3E}">
        <p14:creationId xmlns:p14="http://schemas.microsoft.com/office/powerpoint/2010/main" val="3938944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09-08 DC Voltmeters and Ammeters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Analog (non-digital) meters</a:t>
            </a:r>
          </a:p>
          <a:p>
            <a:pPr eaLnBrk="1" hangingPunct="1">
              <a:defRPr/>
            </a:pPr>
            <a:r>
              <a:rPr lang="en-US" dirty="0"/>
              <a:t>Main component </a:t>
            </a:r>
            <a:r>
              <a:rPr lang="en-US" dirty="0">
                <a:sym typeface="Wingdings" pitchFamily="2" charset="2"/>
              </a:rPr>
              <a:t> galvanometer</a:t>
            </a:r>
          </a:p>
          <a:p>
            <a:pPr eaLnBrk="1" hangingPunct="1">
              <a:defRPr/>
            </a:pPr>
            <a:endParaRPr lang="en-US" dirty="0">
              <a:sym typeface="Wingdings" pitchFamily="2" charset="2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" name="Picture 4" descr="F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82"/>
          <a:stretch>
            <a:fillRect/>
          </a:stretch>
        </p:blipFill>
        <p:spPr bwMode="auto">
          <a:xfrm>
            <a:off x="5029200" y="1322322"/>
            <a:ext cx="3733800" cy="31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457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09-08 DC Voltmeters and Ammeters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Ammeters</a:t>
            </a:r>
          </a:p>
          <a:p>
            <a:pPr lvl="1">
              <a:defRPr/>
            </a:pPr>
            <a:r>
              <a:rPr lang="en-US" sz="2800" dirty="0"/>
              <a:t>Measures current</a:t>
            </a:r>
          </a:p>
          <a:p>
            <a:pPr lvl="1">
              <a:defRPr/>
            </a:pPr>
            <a:r>
              <a:rPr lang="en-US" sz="2800" dirty="0"/>
              <a:t>Inserted into circuit so current passes through it </a:t>
            </a:r>
          </a:p>
          <a:p>
            <a:pPr lvl="2">
              <a:defRPr/>
            </a:pPr>
            <a:r>
              <a:rPr lang="en-US" dirty="0"/>
              <a:t>Connected in series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6901" b="22358"/>
          <a:stretch/>
        </p:blipFill>
        <p:spPr>
          <a:xfrm rot="5400000">
            <a:off x="5039438" y="2258138"/>
            <a:ext cx="3941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299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09-08 DC Voltmeters and Ammeters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sz="2800" dirty="0"/>
              <a:t>Coil usually measures only little current</a:t>
            </a:r>
          </a:p>
          <a:p>
            <a:pPr>
              <a:defRPr/>
            </a:pPr>
            <a:r>
              <a:rPr lang="en-US" sz="2800" dirty="0"/>
              <a:t>Has shunt resistors connected in parallel to galvanometer so excess current can bypass</a:t>
            </a:r>
          </a:p>
          <a:p>
            <a:pPr lvl="1">
              <a:defRPr/>
            </a:pPr>
            <a:r>
              <a:rPr lang="en-US" dirty="0"/>
              <a:t>A knob lets you select which shunt resistor is used</a:t>
            </a:r>
          </a:p>
          <a:p>
            <a:pPr>
              <a:defRPr/>
            </a:pPr>
            <a:endParaRPr lang="en-US" sz="2800" dirty="0"/>
          </a:p>
          <a:p>
            <a:endParaRPr lang="en-US" dirty="0"/>
          </a:p>
        </p:txBody>
      </p:sp>
      <p:pic>
        <p:nvPicPr>
          <p:cNvPr id="7" name="Picture 4" descr="F20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5"/>
          <a:stretch/>
        </p:blipFill>
        <p:spPr>
          <a:xfrm>
            <a:off x="5638800" y="1343232"/>
            <a:ext cx="2514600" cy="351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922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09-08 DC Voltmeters and Ammeters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Problems with Ammeters</a:t>
            </a:r>
          </a:p>
          <a:p>
            <a:pPr lvl="1">
              <a:defRPr/>
            </a:pPr>
            <a:r>
              <a:rPr lang="en-US" dirty="0"/>
              <a:t>The resistance of the coil and shunt resistors add to the resistance of the circuit</a:t>
            </a:r>
          </a:p>
          <a:p>
            <a:pPr lvl="1">
              <a:defRPr/>
            </a:pPr>
            <a:r>
              <a:rPr lang="en-US" dirty="0"/>
              <a:t>This reduces the current in the circuit</a:t>
            </a:r>
          </a:p>
          <a:p>
            <a:pPr lvl="1">
              <a:defRPr/>
            </a:pPr>
            <a:r>
              <a:rPr lang="en-US" dirty="0"/>
              <a:t>Ideal ammeter has no resistance</a:t>
            </a:r>
          </a:p>
          <a:p>
            <a:pPr lvl="2">
              <a:defRPr/>
            </a:pPr>
            <a:r>
              <a:rPr lang="en-US" dirty="0"/>
              <a:t>Real-life good ammeters have small resistance so as only cause a negligible change in current</a:t>
            </a:r>
          </a:p>
        </p:txBody>
      </p:sp>
    </p:spTree>
    <p:extLst>
      <p:ext uri="{BB962C8B-B14F-4D97-AF65-F5344CB8AC3E}">
        <p14:creationId xmlns:p14="http://schemas.microsoft.com/office/powerpoint/2010/main" val="30270262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09-08 DC Voltmeters and Ammeters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Voltmeters</a:t>
            </a:r>
          </a:p>
          <a:p>
            <a:pPr lvl="1">
              <a:defRPr/>
            </a:pPr>
            <a:r>
              <a:rPr lang="en-US" dirty="0"/>
              <a:t>Connected in parallel to circuit since parallel has same voltage</a:t>
            </a:r>
          </a:p>
          <a:p>
            <a:pPr lvl="1">
              <a:defRPr/>
            </a:pPr>
            <a:r>
              <a:rPr lang="en-US" dirty="0"/>
              <a:t>The coil works just like in the ammeter</a:t>
            </a:r>
          </a:p>
          <a:p>
            <a:pPr lvl="1">
              <a:defRPr/>
            </a:pPr>
            <a:r>
              <a:rPr lang="en-US" dirty="0"/>
              <a:t>Given the current and the resistance of the coil </a:t>
            </a:r>
            <a:r>
              <a:rPr lang="en-US" dirty="0">
                <a:sym typeface="Wingdings" pitchFamily="2" charset="2"/>
              </a:rPr>
              <a:t> V = IR</a:t>
            </a:r>
          </a:p>
          <a:p>
            <a:pPr lvl="1">
              <a:defRPr/>
            </a:pPr>
            <a:r>
              <a:rPr lang="en-US" dirty="0">
                <a:sym typeface="Wingdings" pitchFamily="2" charset="2"/>
              </a:rPr>
              <a:t>To give more range, a large resistor is connected in series with the coil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0" r="2239" b="23560"/>
          <a:stretch/>
        </p:blipFill>
        <p:spPr>
          <a:xfrm rot="5400000">
            <a:off x="4532362" y="1598664"/>
            <a:ext cx="5143499" cy="19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4011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09-08 DC Voltmeters and Ammeters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Problems with Voltmeters</a:t>
            </a:r>
          </a:p>
          <a:p>
            <a:pPr lvl="1">
              <a:defRPr/>
            </a:pPr>
            <a:r>
              <a:rPr lang="en-US" dirty="0"/>
              <a:t>The voltmeter takes some the voltage out of the circuit</a:t>
            </a:r>
          </a:p>
          <a:p>
            <a:pPr lvl="1">
              <a:defRPr/>
            </a:pPr>
            <a:r>
              <a:rPr lang="en-US" dirty="0"/>
              <a:t>Ideal voltmeter would have infinitely large resistance as to draw tiny current</a:t>
            </a:r>
          </a:p>
          <a:p>
            <a:pPr lvl="1">
              <a:defRPr/>
            </a:pPr>
            <a:r>
              <a:rPr lang="en-US" dirty="0"/>
              <a:t>Good voltmeter has large enough resistance as to make the current draw (and voltage drop) negligible</a:t>
            </a:r>
          </a:p>
        </p:txBody>
      </p:sp>
    </p:spTree>
    <p:extLst>
      <p:ext uri="{BB962C8B-B14F-4D97-AF65-F5344CB8AC3E}">
        <p14:creationId xmlns:p14="http://schemas.microsoft.com/office/powerpoint/2010/main" val="277260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09-01 Current, Resistance, and Ohm’s Law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Think of water pumps</a:t>
            </a:r>
          </a:p>
          <a:p>
            <a:pPr lvl="1" eaLnBrk="1" hangingPunct="1">
              <a:defRPr/>
            </a:pPr>
            <a:r>
              <a:rPr lang="en-US"/>
              <a:t>Bigger pumps </a:t>
            </a:r>
            <a:r>
              <a:rPr lang="en-US">
                <a:sym typeface="Wingdings" pitchFamily="2" charset="2"/>
              </a:rPr>
              <a:t> more water flowing</a:t>
            </a:r>
          </a:p>
          <a:p>
            <a:pPr lvl="1" eaLnBrk="1" hangingPunct="1">
              <a:defRPr/>
            </a:pPr>
            <a:r>
              <a:rPr lang="en-US">
                <a:sym typeface="Wingdings" pitchFamily="2" charset="2"/>
              </a:rPr>
              <a:t>Skinny pipes (more resistance)  less water flow</a:t>
            </a:r>
          </a:p>
          <a:p>
            <a:pPr eaLnBrk="1" hangingPunct="1">
              <a:defRPr/>
            </a:pPr>
            <a:r>
              <a:rPr lang="en-US"/>
              <a:t>Electrical Circuits</a:t>
            </a:r>
          </a:p>
          <a:p>
            <a:pPr lvl="1" eaLnBrk="1" hangingPunct="1">
              <a:defRPr/>
            </a:pPr>
            <a:r>
              <a:rPr lang="en-US"/>
              <a:t>Bigger battery voltage </a:t>
            </a:r>
            <a:r>
              <a:rPr lang="en-US">
                <a:sym typeface="Wingdings" pitchFamily="2" charset="2"/>
              </a:rPr>
              <a:t> more current</a:t>
            </a:r>
          </a:p>
          <a:p>
            <a:pPr lvl="1" eaLnBrk="1" hangingPunct="1">
              <a:defRPr/>
            </a:pPr>
            <a:r>
              <a:rPr lang="en-US">
                <a:sym typeface="Wingdings" pitchFamily="2" charset="2"/>
              </a:rPr>
              <a:t>Big electrical resistance  less current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4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09-08 Homework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See if you measure up to these meter problems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Read 21.6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186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3171-F40F-453C-8C51-4DB6BF9F8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09-09 DC Circuits Containing Resistors and Capacitors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35A7F-8AA3-488A-97E9-F2922CF6E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lesson you will…</a:t>
            </a:r>
          </a:p>
          <a:p>
            <a:r>
              <a:rPr lang="en-US" dirty="0"/>
              <a:t>• Explain the importance of the time constant, τ , and calculate the time constant for a given resistance and capacitance.</a:t>
            </a:r>
          </a:p>
          <a:p>
            <a:r>
              <a:rPr lang="en-US" dirty="0"/>
              <a:t>• Describe what happens to a graph of the voltage across a capacitor over time as it charges.</a:t>
            </a:r>
          </a:p>
          <a:p>
            <a:r>
              <a:rPr lang="en-US" dirty="0"/>
              <a:t>• Explain how a timing circuit works and list some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524854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09-09 DC Circuits Containing Resistors and Capacitors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dirty="0"/>
              <a:t>Charging a Capacitor</a:t>
            </a:r>
          </a:p>
          <a:p>
            <a:pPr eaLnBrk="1" hangingPunct="1">
              <a:defRPr/>
            </a:pPr>
            <a:r>
              <a:rPr lang="en-US" dirty="0"/>
              <a:t>Circuit with a capacitor, battery, and resistor</a:t>
            </a:r>
          </a:p>
          <a:p>
            <a:pPr eaLnBrk="1" hangingPunct="1">
              <a:defRPr/>
            </a:pPr>
            <a:r>
              <a:rPr lang="en-US" dirty="0"/>
              <a:t>Initially capacitor is uncharged</a:t>
            </a:r>
          </a:p>
          <a:p>
            <a:pPr eaLnBrk="1" hangingPunct="1">
              <a:defRPr/>
            </a:pPr>
            <a:r>
              <a:rPr lang="en-US" dirty="0"/>
              <a:t>When battery connected current flows to charge capacitor</a:t>
            </a:r>
          </a:p>
          <a:p>
            <a:pPr eaLnBrk="1" hangingPunct="1">
              <a:defRPr/>
            </a:pPr>
            <a:r>
              <a:rPr lang="en-US" dirty="0"/>
              <a:t>As charges build up, there is increased resistance because of the repulsion of the charges on the parallel plates</a:t>
            </a:r>
          </a:p>
          <a:p>
            <a:pPr eaLnBrk="1" hangingPunct="1">
              <a:defRPr/>
            </a:pPr>
            <a:r>
              <a:rPr lang="en-US" dirty="0"/>
              <a:t>When capacitor is fully charged, no current will flow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63741" b="7959"/>
          <a:stretch/>
        </p:blipFill>
        <p:spPr bwMode="auto">
          <a:xfrm>
            <a:off x="5385120" y="1563182"/>
            <a:ext cx="3021961" cy="26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09-09 DC Circuits Containing Resistors and Capacitors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Loop Rule</a:t>
                </a:r>
              </a:p>
              <a:p>
                <a:pPr lvl="1" eaLnBrk="1" hangingPunct="1">
                  <a:buClr>
                    <a:schemeClr val="tx1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ℰ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𝐶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𝐼𝑅</m:t>
                    </m:r>
                  </m:oMath>
                </a14:m>
                <a:endParaRPr lang="en-US" i="1" dirty="0"/>
              </a:p>
              <a:p>
                <a:pPr eaLnBrk="1" hangingPunct="1">
                  <a:buClr>
                    <a:schemeClr val="tx1"/>
                  </a:buClr>
                  <a:buFontTx/>
                  <a:buChar char="•"/>
                  <a:defRPr/>
                </a:pPr>
                <a:r>
                  <a:rPr lang="en-US" dirty="0"/>
                  <a:t>Solve for I</a:t>
                </a:r>
              </a:p>
              <a:p>
                <a:pPr lvl="1" eaLnBrk="1" hangingPunct="1">
                  <a:buClr>
                    <a:schemeClr val="tx1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𝑅𝐶</m:t>
                        </m:r>
                      </m:den>
                    </m:f>
                  </m:oMath>
                </a14:m>
                <a:endParaRPr lang="en-US" dirty="0"/>
              </a:p>
              <a:p>
                <a:pPr eaLnBrk="1" hangingPunct="1">
                  <a:buClr>
                    <a:schemeClr val="tx1"/>
                  </a:buClr>
                  <a:buFontTx/>
                  <a:buChar char="•"/>
                  <a:defRPr/>
                </a:pPr>
                <a:r>
                  <a:rPr lang="en-US" dirty="0"/>
                  <a:t>I is rate of change of q</a:t>
                </a:r>
              </a:p>
              <a:p>
                <a:pPr eaLnBrk="1" hangingPunct="1">
                  <a:buClr>
                    <a:schemeClr val="tx1"/>
                  </a:buClr>
                  <a:buFontTx/>
                  <a:buChar char="•"/>
                  <a:defRPr/>
                </a:pPr>
                <a:r>
                  <a:rPr lang="en-US" dirty="0"/>
                  <a:t>Differential Calculus says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897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r="63741" b="7959"/>
          <a:stretch/>
        </p:blipFill>
        <p:spPr bwMode="auto">
          <a:xfrm>
            <a:off x="5385120" y="1563182"/>
            <a:ext cx="3021961" cy="26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95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09-09 DC Circuits Containing Resistors and Capacitors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8" name="Rectangle 6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latin typeface="Cambria Math"/>
                  </a:rPr>
                  <a:t>Charging a Capacitor</a:t>
                </a:r>
                <a:endParaRPr lang="en-US" b="0" dirty="0">
                  <a:latin typeface="Cambria Math"/>
                </a:endParaRPr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𝑅𝐶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RC = </a:t>
                </a:r>
                <a:r>
                  <a:rPr lang="en-US" dirty="0">
                    <a:sym typeface="Symbol" pitchFamily="18" charset="2"/>
                  </a:rPr>
                  <a:t>   (time constant – The time required to charge the capacitor to 63.2%)</a:t>
                </a:r>
              </a:p>
              <a:p>
                <a:pPr eaLnBrk="1" hangingPunct="1">
                  <a:defRPr/>
                </a:pPr>
                <a:r>
                  <a:rPr lang="en-US" dirty="0">
                    <a:sym typeface="Symbol" pitchFamily="18" charset="2"/>
                  </a:rPr>
                  <a:t>CV = Q  (maximum charge)</a:t>
                </a:r>
              </a:p>
              <a:p>
                <a:pPr eaLnBrk="1" hangingPunct="1"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3798" name="Rectangle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03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𝑅𝐶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Where</a:t>
                </a:r>
              </a:p>
              <a:p>
                <a:pPr lvl="1"/>
                <a:r>
                  <a:rPr lang="en-US" dirty="0"/>
                  <a:t>V is voltage across the capacitor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ℰ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emf</a:t>
                </a:r>
                <a:endParaRPr lang="en-US" dirty="0"/>
              </a:p>
              <a:p>
                <a:pPr lvl="1"/>
                <a:r>
                  <a:rPr lang="en-US" dirty="0"/>
                  <a:t>t is time</a:t>
                </a:r>
              </a:p>
              <a:p>
                <a:pPr lvl="1"/>
                <a:r>
                  <a:rPr lang="en-US" dirty="0"/>
                  <a:t>R is resistance of circuit</a:t>
                </a:r>
              </a:p>
              <a:p>
                <a:pPr lvl="1"/>
                <a:r>
                  <a:rPr lang="en-US" dirty="0"/>
                  <a:t>C is capacitance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80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/>
      <p:bldP spid="2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09-09 DC Circuits Containing Resistors and Capacitors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3" name="Rectangle 3"/>
              <p:cNvSpPr>
                <a:spLocks noGrp="1" noChangeArrowheads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  <a:defRPr/>
                </a:pPr>
                <a:r>
                  <a:rPr lang="en-US" dirty="0"/>
                  <a:t>Discharging a Capacitor</a:t>
                </a:r>
              </a:p>
              <a:p>
                <a:pPr eaLnBrk="1" hangingPunct="1">
                  <a:defRPr/>
                </a:pPr>
                <a:r>
                  <a:rPr lang="en-US" dirty="0"/>
                  <a:t>The battery is disconnected</a:t>
                </a:r>
              </a:p>
              <a:p>
                <a:pPr eaLnBrk="1" hangingPunct="1">
                  <a:defRPr/>
                </a:pPr>
                <a:r>
                  <a:rPr lang="en-US" dirty="0"/>
                  <a:t>The capacitor acts like a battery supplying current to the circuit</a:t>
                </a:r>
              </a:p>
              <a:p>
                <a:pPr eaLnBrk="1" hangingPunct="1">
                  <a:defRPr/>
                </a:pP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Loop Rule</a:t>
                </a:r>
              </a:p>
              <a:p>
                <a:pPr lvl="1" eaLnBrk="1" hangingPunct="1">
                  <a:buClr>
                    <a:schemeClr val="tx1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𝐼𝑅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den>
                    </m:f>
                  </m:oMath>
                </a14:m>
                <a:endParaRPr lang="en-US" dirty="0"/>
              </a:p>
              <a:p>
                <a:pPr lvl="1" eaLnBrk="1" hangingPunct="1">
                  <a:buClr>
                    <a:schemeClr val="tx1"/>
                  </a:buClr>
                  <a:buFontTx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𝑞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𝑅𝐶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8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2033" t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𝑄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𝑅𝐶</m:t>
                            </m:r>
                          </m:den>
                        </m:f>
                      </m:sup>
                    </m:sSup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𝑅𝐶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b="0" dirty="0"/>
              </a:p>
              <a:p>
                <a:r>
                  <a:rPr lang="en-US" dirty="0"/>
                  <a:t>Often capacitors are used to charge slowly, then discharge quickly like in camera flash.</a:t>
                </a:r>
              </a:p>
              <a:p>
                <a:r>
                  <a:rPr lang="en-US" b="0" dirty="0"/>
                  <a:t>Done by have different values for R in charging and discharging.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4"/>
                <a:stretch>
                  <a:fillRect l="-2035" r="-407" b="-2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1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2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09-09 DC Circuits Containing Resistors and Capacitors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Camera flashes work by charging a capacitor with a battery.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Usually has a large time constant because batteries cannot produce charge very fast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The capacitor is then discharged through the flashbulb circuit with a short time constant</a:t>
            </a:r>
          </a:p>
        </p:txBody>
      </p:sp>
      <p:pic>
        <p:nvPicPr>
          <p:cNvPr id="3" name="Capacitor charge and discharge.MO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4103" r="9873"/>
          <a:stretch/>
        </p:blipFill>
        <p:spPr>
          <a:xfrm>
            <a:off x="4697741" y="1273572"/>
            <a:ext cx="4426667" cy="3279378"/>
          </a:xfrm>
        </p:spPr>
      </p:pic>
    </p:spTree>
    <p:extLst>
      <p:ext uri="{BB962C8B-B14F-4D97-AF65-F5344CB8AC3E}">
        <p14:creationId xmlns:p14="http://schemas.microsoft.com/office/powerpoint/2010/main" val="41552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7891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09-09 DC Circuits Containing Resistors and Capacitors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An uncharged capacitor and a resistor are connected in series to a battery.  If V = 12 V,  C = 5  </a:t>
                </a:r>
                <a:r>
                  <a:rPr lang="en-US" dirty="0">
                    <a:sym typeface="Symbol" pitchFamily="18" charset="2"/>
                  </a:rPr>
                  <a:t>F, and R = 8×10</a:t>
                </a:r>
                <a:r>
                  <a:rPr lang="en-US" baseline="30000" dirty="0">
                    <a:sym typeface="Symbol" pitchFamily="18" charset="2"/>
                  </a:rPr>
                  <a:t>5</a:t>
                </a:r>
                <a:r>
                  <a:rPr lang="en-US" dirty="0">
                    <a:sym typeface="Symbol" pitchFamily="18" charset="2"/>
                  </a:rPr>
                  <a:t> .  Find the time constant, max charge, max current, and charge as a function of time.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𝑇𝑖𝑚𝑒</m:t>
                    </m:r>
                    <m:r>
                      <a:rPr lang="en-US" alt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𝑐𝑜𝑛𝑠𝑡𝑎𝑛𝑡</m:t>
                    </m:r>
                    <m:r>
                      <a:rPr lang="en-US" alt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:  </m:t>
                    </m:r>
                    <m:r>
                      <a:rPr lang="en-US" altLang="en-US" i="1" dirty="0" smtClean="0">
                        <a:solidFill>
                          <a:srgbClr val="FFFF00"/>
                        </a:solidFill>
                        <a:latin typeface="Cambria Math"/>
                      </a:rPr>
                      <m:t>𝜏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𝑅𝐶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800000 </m:t>
                        </m:r>
                      </m:e>
                    </m:d>
                    <m:d>
                      <m:d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0.000005 </m:t>
                        </m:r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e>
                    </m:d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=4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𝑠</m:t>
                    </m:r>
                  </m:oMath>
                </a14:m>
                <a:endParaRPr lang="en-US" altLang="en-US" dirty="0">
                  <a:solidFill>
                    <a:srgbClr val="FFFF00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𝑀𝑎𝑥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𝐶h𝑎𝑟𝑔𝑒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: 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𝑄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𝐶𝑉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0.000005 </m:t>
                        </m:r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𝐹</m:t>
                        </m:r>
                      </m:e>
                    </m:d>
                    <m:d>
                      <m:d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12 </m:t>
                        </m:r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𝑉</m:t>
                        </m:r>
                      </m:e>
                    </m:d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=0.000060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=60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𝜇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endParaRPr lang="en-US" altLang="en-US" dirty="0">
                  <a:solidFill>
                    <a:srgbClr val="FFFF00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𝑀𝑎𝑥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𝐶𝑢𝑟𝑟𝑒𝑛𝑡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: 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𝑉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𝑅</m:t>
                        </m:r>
                      </m:den>
                    </m:f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12 </m:t>
                        </m:r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𝑉</m:t>
                        </m:r>
                      </m:num>
                      <m:den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800000</m:t>
                        </m:r>
                        <m:r>
                          <a:rPr lang="en-US" altLang="en-US" b="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Ω</m:t>
                        </m:r>
                      </m:den>
                    </m:f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=0.000015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=15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𝜇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endParaRPr lang="en-US" altLang="en-US" dirty="0">
                  <a:solidFill>
                    <a:srgbClr val="FFFF00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𝐶h𝑎𝑟𝑔𝑒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𝑓𝑢𝑛𝑐𝑡𝑖𝑜𝑛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: 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𝑡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)=60</m:t>
                    </m:r>
                    <m:d>
                      <m:d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i="1" dirty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 dirty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en-US" i="1" dirty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𝜇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endParaRPr lang="en-US" altLang="en-US" dirty="0">
                  <a:solidFill>
                    <a:srgbClr val="FFFF00"/>
                  </a:solidFill>
                  <a:sym typeface="Symbol" pitchFamily="18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𝐶𝑢𝑟𝑟𝑒𝑛𝑡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𝑓𝑢𝑛𝑐𝑡𝑖𝑜𝑛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: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𝐼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𝑡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)=15</m:t>
                    </m:r>
                    <m:sSup>
                      <m:sSupPr>
                        <m:ctrlP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𝑒</m:t>
                        </m:r>
                      </m:e>
                      <m:sup>
                        <m:r>
                          <a:rPr lang="en-US" altLang="en-US" i="1" dirty="0">
                            <a:solidFill>
                              <a:srgbClr val="FFFF00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 dirty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alt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en-US" i="1" dirty="0">
                                <a:solidFill>
                                  <a:srgbClr val="FFFF00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FF00"/>
                        </a:solidFill>
                        <a:latin typeface="Cambria Math"/>
                        <a:sym typeface="Symbol" pitchFamily="18" charset="2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0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09-09 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Discharge your knowledge by completing these problems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3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09-01 Current, Resistance, and Ohm’s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eaLnBrk="1" hangingPunct="1">
                  <a:buNone/>
                  <a:defRPr/>
                </a:pPr>
                <a:r>
                  <a:rPr lang="en-US" b="1" dirty="0">
                    <a:solidFill>
                      <a:srgbClr val="00B0F0"/>
                    </a:solidFill>
                  </a:rPr>
                  <a:t>Ohm’s Law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𝐼</m:t>
                      </m:r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</a:rPr>
                        <m:t>or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𝐼𝑅</m:t>
                      </m:r>
                    </m:oMath>
                  </m:oMathPara>
                </a14:m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V = </a:t>
                </a:r>
                <a:r>
                  <a:rPr lang="en-US" dirty="0" err="1"/>
                  <a:t>emf</a:t>
                </a:r>
                <a:endParaRPr lang="en-US" dirty="0"/>
              </a:p>
              <a:p>
                <a:pPr eaLnBrk="1" hangingPunct="1">
                  <a:defRPr/>
                </a:pPr>
                <a:r>
                  <a:rPr lang="en-US" dirty="0"/>
                  <a:t>I = current</a:t>
                </a:r>
              </a:p>
              <a:p>
                <a:pPr eaLnBrk="1" hangingPunct="1">
                  <a:defRPr/>
                </a:pPr>
                <a:r>
                  <a:rPr lang="en-US" dirty="0"/>
                  <a:t>R = resistance</a:t>
                </a:r>
              </a:p>
              <a:p>
                <a:pPr lvl="1" eaLnBrk="1" hangingPunct="1">
                  <a:defRPr/>
                </a:pPr>
                <a:r>
                  <a:rPr lang="en-US" dirty="0"/>
                  <a:t>Unit: V/A = ohm (</a:t>
                </a:r>
                <a:r>
                  <a:rPr lang="en-US" dirty="0">
                    <a:sym typeface="Symbol" pitchFamily="18" charset="2"/>
                  </a:rPr>
                  <a:t>)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5656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Circuit Magne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gneto">
      <a:majorFont>
        <a:latin typeface="Magneto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 Magneto</Template>
  <TotalTime>40854</TotalTime>
  <Words>5017</Words>
  <Application>Microsoft Office PowerPoint</Application>
  <PresentationFormat>On-screen Show (16:9)</PresentationFormat>
  <Paragraphs>776</Paragraphs>
  <Slides>88</Slides>
  <Notes>71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7" baseType="lpstr">
      <vt:lpstr>Arial</vt:lpstr>
      <vt:lpstr>Calibri</vt:lpstr>
      <vt:lpstr>Cambria</vt:lpstr>
      <vt:lpstr>Cambria Math</vt:lpstr>
      <vt:lpstr>Comic Sans MS</vt:lpstr>
      <vt:lpstr>Magneto</vt:lpstr>
      <vt:lpstr>Symbol</vt:lpstr>
      <vt:lpstr>Wingdings</vt:lpstr>
      <vt:lpstr>Circuit Magneto</vt:lpstr>
      <vt:lpstr>Electric Circuits</vt:lpstr>
      <vt:lpstr>PowerPoint Presentation</vt:lpstr>
      <vt:lpstr>09-01 Current, Resistance, and Ohm’s Law</vt:lpstr>
      <vt:lpstr>09-01 Current, Resistance, and Ohm’s Law</vt:lpstr>
      <vt:lpstr>09-01 Current, Resistance, and Ohm’s Law</vt:lpstr>
      <vt:lpstr>09-01 Current, Resistance, and Ohm’s Law</vt:lpstr>
      <vt:lpstr>09-01 Current, Resistance, and Ohm’s Law</vt:lpstr>
      <vt:lpstr>09-01 Current, Resistance, and Ohm’s Law</vt:lpstr>
      <vt:lpstr>09-01 Current, Resistance, and Ohm’s Law</vt:lpstr>
      <vt:lpstr>09-01 Current, Resistance, and Ohm’s Law</vt:lpstr>
      <vt:lpstr>09-01 Current, Resistance, and Ohm’s Law</vt:lpstr>
      <vt:lpstr>09-01 Homework</vt:lpstr>
      <vt:lpstr>09-02 Resistance and Resistivity</vt:lpstr>
      <vt:lpstr>09-02 Resistance and Resistivity</vt:lpstr>
      <vt:lpstr>09-02 Resistance and Resistivity</vt:lpstr>
      <vt:lpstr>09-02 Resistance and Resistivity</vt:lpstr>
      <vt:lpstr>09-02 Resistance and Resistivity</vt:lpstr>
      <vt:lpstr>09-02 Resistance and Resistivity</vt:lpstr>
      <vt:lpstr>09-02 Resistance and Resistivity</vt:lpstr>
      <vt:lpstr>09-02 Resistance and Resistivity</vt:lpstr>
      <vt:lpstr>09-02 Resistance and Resistivity</vt:lpstr>
      <vt:lpstr>09-02 Homework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Electric Power and AC/DC</vt:lpstr>
      <vt:lpstr>09-03 Homework</vt:lpstr>
      <vt:lpstr>09-04 Electricity and the Human Body</vt:lpstr>
      <vt:lpstr>09-04 Electricity and the Human Body</vt:lpstr>
      <vt:lpstr>09-04 Electricity and the Human Body</vt:lpstr>
      <vt:lpstr>09-04 Homework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09-05 Resistors in Series and Parallel</vt:lpstr>
      <vt:lpstr>8-04 Circuits in Parallel and Series</vt:lpstr>
      <vt:lpstr>09-05 Resistors in Series and Parallel</vt:lpstr>
      <vt:lpstr>8-04 Circuits in Parallel and Series</vt:lpstr>
      <vt:lpstr>8-04 Circuits in Parallel and Series</vt:lpstr>
      <vt:lpstr>09-05 Resistors in Series and Parallel</vt:lpstr>
      <vt:lpstr>8-04 Circuits in Parallel and Series</vt:lpstr>
      <vt:lpstr>8-04 Circuits in Parallel and Series</vt:lpstr>
      <vt:lpstr>09-05 Homework</vt:lpstr>
      <vt:lpstr>09-06 Electromotive Force: Terminal Voltage</vt:lpstr>
      <vt:lpstr>09-06 Electromotive Force: Terminal Voltage</vt:lpstr>
      <vt:lpstr>09-06 Electromotive Force: Terminal Voltage</vt:lpstr>
      <vt:lpstr>09-06 Electromotive Force: Terminal Voltage</vt:lpstr>
      <vt:lpstr>09-06 Electromotive Force: Terminal Voltage</vt:lpstr>
      <vt:lpstr>09-06 Electromotive Force: Terminal Voltage</vt:lpstr>
      <vt:lpstr>09-06 Electromotive Force: Terminal Voltage</vt:lpstr>
      <vt:lpstr>09-06 Homework</vt:lpstr>
      <vt:lpstr>09-07 Kirchhoff’s Rules</vt:lpstr>
      <vt:lpstr>09-07 Kirchhoff’s Rules</vt:lpstr>
      <vt:lpstr>09-07 Kirchhoff’s Rules</vt:lpstr>
      <vt:lpstr>09-07 Kirchhoff’s Rules</vt:lpstr>
      <vt:lpstr>09-07 Kirchhoff’s Rules</vt:lpstr>
      <vt:lpstr>09-07 Homework</vt:lpstr>
      <vt:lpstr>09-08 DC Voltmeters and Ammeters</vt:lpstr>
      <vt:lpstr>09-08 DC Voltmeters and Ammeters</vt:lpstr>
      <vt:lpstr>09-08 DC Voltmeters and Ammeters</vt:lpstr>
      <vt:lpstr>09-08 DC Voltmeters and Ammeters</vt:lpstr>
      <vt:lpstr>09-08 DC Voltmeters and Ammeters</vt:lpstr>
      <vt:lpstr>09-08 DC Voltmeters and Ammeters</vt:lpstr>
      <vt:lpstr>09-08 DC Voltmeters and Ammeters</vt:lpstr>
      <vt:lpstr>09-08 Homework</vt:lpstr>
      <vt:lpstr>09-09 DC Circuits Containing Resistors and Capacitors</vt:lpstr>
      <vt:lpstr>09-09 DC Circuits Containing Resistors and Capacitors</vt:lpstr>
      <vt:lpstr>09-09 DC Circuits Containing Resistors and Capacitors</vt:lpstr>
      <vt:lpstr>09-09 DC Circuits Containing Resistors and Capacitors</vt:lpstr>
      <vt:lpstr>09-09 DC Circuits Containing Resistors and Capacitors</vt:lpstr>
      <vt:lpstr>09-09 DC Circuits Containing Resistors and Capacitors</vt:lpstr>
      <vt:lpstr>09-09 DC Circuits Containing Resistors and Capacitors</vt:lpstr>
      <vt:lpstr>09-09 Homework</vt:lpstr>
    </vt:vector>
  </TitlesOfParts>
  <Company>Andrews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Wright</dc:creator>
  <cp:lastModifiedBy>Richard Wright</cp:lastModifiedBy>
  <cp:revision>122</cp:revision>
  <dcterms:created xsi:type="dcterms:W3CDTF">2013-12-04T15:03:50Z</dcterms:created>
  <dcterms:modified xsi:type="dcterms:W3CDTF">2024-02-27T20:39:42Z</dcterms:modified>
</cp:coreProperties>
</file>